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34_239FE69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comments/modernComment_104_0.xml" ContentType="application/vnd.ms-powerpoint.comments+xml"/>
  <Override PartName="/ppt/notesSlides/notesSlide6.xml" ContentType="application/vnd.openxmlformats-officedocument.presentationml.notesSlide+xml"/>
  <Override PartName="/ppt/comments/modernComment_13A_CDB4ED6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3D_8823E8CC.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3F_9E67F17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48_B53E8794.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43_F7F41E0D.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30_37C4E7D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8"/>
  </p:notesMasterIdLst>
  <p:sldIdLst>
    <p:sldId id="308" r:id="rId5"/>
    <p:sldId id="258" r:id="rId6"/>
    <p:sldId id="305" r:id="rId7"/>
    <p:sldId id="259" r:id="rId8"/>
    <p:sldId id="307" r:id="rId9"/>
    <p:sldId id="270" r:id="rId10"/>
    <p:sldId id="306" r:id="rId11"/>
    <p:sldId id="260" r:id="rId12"/>
    <p:sldId id="314" r:id="rId13"/>
    <p:sldId id="310" r:id="rId14"/>
    <p:sldId id="315" r:id="rId15"/>
    <p:sldId id="311" r:id="rId16"/>
    <p:sldId id="312" r:id="rId17"/>
    <p:sldId id="316" r:id="rId18"/>
    <p:sldId id="317" r:id="rId19"/>
    <p:sldId id="318" r:id="rId20"/>
    <p:sldId id="319" r:id="rId21"/>
    <p:sldId id="320" r:id="rId22"/>
    <p:sldId id="325" r:id="rId23"/>
    <p:sldId id="326" r:id="rId24"/>
    <p:sldId id="327" r:id="rId25"/>
    <p:sldId id="328" r:id="rId26"/>
    <p:sldId id="329" r:id="rId27"/>
    <p:sldId id="330" r:id="rId28"/>
    <p:sldId id="331" r:id="rId29"/>
    <p:sldId id="332" r:id="rId30"/>
    <p:sldId id="321" r:id="rId31"/>
    <p:sldId id="344" r:id="rId32"/>
    <p:sldId id="323" r:id="rId33"/>
    <p:sldId id="324" r:id="rId34"/>
    <p:sldId id="333" r:id="rId35"/>
    <p:sldId id="334" r:id="rId36"/>
    <p:sldId id="335" r:id="rId37"/>
    <p:sldId id="336" r:id="rId38"/>
    <p:sldId id="322" r:id="rId39"/>
    <p:sldId id="337" r:id="rId40"/>
    <p:sldId id="338" r:id="rId41"/>
    <p:sldId id="339" r:id="rId42"/>
    <p:sldId id="343" r:id="rId43"/>
    <p:sldId id="340" r:id="rId44"/>
    <p:sldId id="341" r:id="rId45"/>
    <p:sldId id="342" r:id="rId46"/>
    <p:sldId id="304" r:id="rId47"/>
  </p:sldIdLst>
  <p:sldSz cx="18288000" cy="10287000"/>
  <p:notesSz cx="6858000" cy="9144000"/>
  <p:embeddedFontLst>
    <p:embeddedFont>
      <p:font typeface="FontAwesome" panose="020B0604020202020204" charset="0"/>
      <p:regular r:id="rId49"/>
    </p:embeddedFont>
    <p:embeddedFont>
      <p:font typeface="Lexend Deca" panose="020B0604020202020204" charset="0"/>
      <p:regular r:id="rId50"/>
    </p:embeddedFont>
    <p:embeddedFont>
      <p:font typeface="Outfit" panose="020B0604020202020204" charset="0"/>
      <p:regular r:id="rId51"/>
    </p:embeddedFont>
    <p:embeddedFont>
      <p:font typeface="Outfit Bold" panose="020B0604020202020204" charset="0"/>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032509-1242-5A30-6994-669A4B75B7B9}" name="Masis Serg USRE" initials="MSU" userId="S::Serg.Masis@syngenta.com::512d404c-b566-43d3-a7c6-06d9baa49226" providerId="AD"/>
  <p188:author id="{3297E51A-5BF5-83BE-2A6F-07533FE4F8B2}" name="David Sugarman" initials="DS" userId="S::davids@packt.com::147eb03a-6a4b-4b86-8143-1a0addc5541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D8F"/>
    <a:srgbClr val="73FEFF"/>
    <a:srgbClr val="D5FC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8E9A1-464F-3DC7-B232-4D30BF74166E}" v="12" dt="2025-07-17T08:56:27.747"/>
    <p1510:client id="{BF1B0341-E183-30F6-2BA5-78AAA40542BB}" v="262" dt="2025-07-17T07:23:00.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Sugarman" userId="S::davids@packt.com::147eb03a-6a4b-4b86-8143-1a0addc55414" providerId="AD" clId="Web-{0EF8E9A1-464F-3DC7-B232-4D30BF74166E}"/>
    <pc:docChg chg="modSld">
      <pc:chgData name="David Sugarman" userId="S::davids@packt.com::147eb03a-6a4b-4b86-8143-1a0addc55414" providerId="AD" clId="Web-{0EF8E9A1-464F-3DC7-B232-4D30BF74166E}" dt="2025-07-17T08:42:54.990" v="5" actId="1076"/>
      <pc:docMkLst>
        <pc:docMk/>
      </pc:docMkLst>
      <pc:sldChg chg="modSp">
        <pc:chgData name="David Sugarman" userId="S::davids@packt.com::147eb03a-6a4b-4b86-8143-1a0addc55414" providerId="AD" clId="Web-{0EF8E9A1-464F-3DC7-B232-4D30BF74166E}" dt="2025-07-17T08:42:54.990" v="5" actId="1076"/>
        <pc:sldMkLst>
          <pc:docMk/>
          <pc:sldMk cId="2285397703" sldId="305"/>
        </pc:sldMkLst>
        <pc:spChg chg="mod">
          <ac:chgData name="David Sugarman" userId="S::davids@packt.com::147eb03a-6a4b-4b86-8143-1a0addc55414" providerId="AD" clId="Web-{0EF8E9A1-464F-3DC7-B232-4D30BF74166E}" dt="2025-07-17T08:42:16.987" v="3" actId="20577"/>
          <ac:spMkLst>
            <pc:docMk/>
            <pc:sldMk cId="2285397703" sldId="305"/>
            <ac:spMk id="18" creationId="{C115DDE0-6B3D-18AA-AB37-E7D8A14C9C46}"/>
          </ac:spMkLst>
        </pc:spChg>
        <pc:spChg chg="mod">
          <ac:chgData name="David Sugarman" userId="S::davids@packt.com::147eb03a-6a4b-4b86-8143-1a0addc55414" providerId="AD" clId="Web-{0EF8E9A1-464F-3DC7-B232-4D30BF74166E}" dt="2025-07-17T08:42:54.990" v="5" actId="1076"/>
          <ac:spMkLst>
            <pc:docMk/>
            <pc:sldMk cId="2285397703" sldId="305"/>
            <ac:spMk id="19" creationId="{37273BFE-D528-2975-77E7-7CAFE278CA06}"/>
          </ac:spMkLst>
        </pc:spChg>
        <pc:picChg chg="mod">
          <ac:chgData name="David Sugarman" userId="S::davids@packt.com::147eb03a-6a4b-4b86-8143-1a0addc55414" providerId="AD" clId="Web-{0EF8E9A1-464F-3DC7-B232-4D30BF74166E}" dt="2025-07-17T08:42:50.693" v="4" actId="1076"/>
          <ac:picMkLst>
            <pc:docMk/>
            <pc:sldMk cId="2285397703" sldId="305"/>
            <ac:picMk id="4098" creationId="{E097CF0C-BC85-D74D-0C46-5404B4E9F543}"/>
          </ac:picMkLst>
        </pc:picChg>
      </pc:sldChg>
    </pc:docChg>
  </pc:docChgLst>
  <pc:docChgLst>
    <pc:chgData name="Yash Basil" userId="S::yashb@packt.com::bd4c44d8-70b3-4024-a7df-26b1d24b313d" providerId="AD" clId="Web-{BF1B0341-E183-30F6-2BA5-78AAA40542BB}"/>
    <pc:docChg chg="modSld">
      <pc:chgData name="Yash Basil" userId="S::yashb@packt.com::bd4c44d8-70b3-4024-a7df-26b1d24b313d" providerId="AD" clId="Web-{BF1B0341-E183-30F6-2BA5-78AAA40542BB}" dt="2025-07-17T07:22:58.772" v="104" actId="20577"/>
      <pc:docMkLst>
        <pc:docMk/>
      </pc:docMkLst>
      <pc:sldChg chg="addSp delSp modSp">
        <pc:chgData name="Yash Basil" userId="S::yashb@packt.com::bd4c44d8-70b3-4024-a7df-26b1d24b313d" providerId="AD" clId="Web-{BF1B0341-E183-30F6-2BA5-78AAA40542BB}" dt="2025-07-17T07:16:20.794" v="10" actId="20577"/>
        <pc:sldMkLst>
          <pc:docMk/>
          <pc:sldMk cId="0" sldId="260"/>
        </pc:sldMkLst>
        <pc:spChg chg="add del mod">
          <ac:chgData name="Yash Basil" userId="S::yashb@packt.com::bd4c44d8-70b3-4024-a7df-26b1d24b313d" providerId="AD" clId="Web-{BF1B0341-E183-30F6-2BA5-78AAA40542BB}" dt="2025-07-17T07:16:20.794" v="10" actId="20577"/>
          <ac:spMkLst>
            <pc:docMk/>
            <pc:sldMk cId="0" sldId="260"/>
            <ac:spMk id="25" creationId="{C10F7477-EBF1-011E-FF9E-2929191D8FE5}"/>
          </ac:spMkLst>
        </pc:spChg>
      </pc:sldChg>
      <pc:sldChg chg="modSp">
        <pc:chgData name="Yash Basil" userId="S::yashb@packt.com::bd4c44d8-70b3-4024-a7df-26b1d24b313d" providerId="AD" clId="Web-{BF1B0341-E183-30F6-2BA5-78AAA40542BB}" dt="2025-07-17T07:16:12.418" v="6" actId="20577"/>
        <pc:sldMkLst>
          <pc:docMk/>
          <pc:sldMk cId="0" sldId="270"/>
        </pc:sldMkLst>
        <pc:spChg chg="mod">
          <ac:chgData name="Yash Basil" userId="S::yashb@packt.com::bd4c44d8-70b3-4024-a7df-26b1d24b313d" providerId="AD" clId="Web-{BF1B0341-E183-30F6-2BA5-78AAA40542BB}" dt="2025-07-17T07:16:12.418" v="6" actId="20577"/>
          <ac:spMkLst>
            <pc:docMk/>
            <pc:sldMk cId="0" sldId="270"/>
            <ac:spMk id="15" creationId="{00000000-0000-0000-0000-000000000000}"/>
          </ac:spMkLst>
        </pc:spChg>
      </pc:sldChg>
      <pc:sldChg chg="addSp modSp">
        <pc:chgData name="Yash Basil" userId="S::yashb@packt.com::bd4c44d8-70b3-4024-a7df-26b1d24b313d" providerId="AD" clId="Web-{BF1B0341-E183-30F6-2BA5-78AAA40542BB}" dt="2025-07-17T07:16:07.465" v="5" actId="20577"/>
        <pc:sldMkLst>
          <pc:docMk/>
          <pc:sldMk cId="2285397703" sldId="305"/>
        </pc:sldMkLst>
        <pc:spChg chg="add mod">
          <ac:chgData name="Yash Basil" userId="S::yashb@packt.com::bd4c44d8-70b3-4024-a7df-26b1d24b313d" providerId="AD" clId="Web-{BF1B0341-E183-30F6-2BA5-78AAA40542BB}" dt="2025-07-17T07:16:07.465" v="5" actId="20577"/>
          <ac:spMkLst>
            <pc:docMk/>
            <pc:sldMk cId="2285397703" sldId="305"/>
            <ac:spMk id="11" creationId="{1D87AB8E-140A-CD85-B714-4DDDD542B64F}"/>
          </ac:spMkLst>
        </pc:spChg>
      </pc:sldChg>
      <pc:sldChg chg="addSp modSp">
        <pc:chgData name="Yash Basil" userId="S::yashb@packt.com::bd4c44d8-70b3-4024-a7df-26b1d24b313d" providerId="AD" clId="Web-{BF1B0341-E183-30F6-2BA5-78AAA40542BB}" dt="2025-07-17T07:15:57.371" v="3" actId="20577"/>
        <pc:sldMkLst>
          <pc:docMk/>
          <pc:sldMk cId="597681819" sldId="308"/>
        </pc:sldMkLst>
        <pc:spChg chg="add mod">
          <ac:chgData name="Yash Basil" userId="S::yashb@packt.com::bd4c44d8-70b3-4024-a7df-26b1d24b313d" providerId="AD" clId="Web-{BF1B0341-E183-30F6-2BA5-78AAA40542BB}" dt="2025-07-17T07:15:57.371" v="3" actId="20577"/>
          <ac:spMkLst>
            <pc:docMk/>
            <pc:sldMk cId="597681819" sldId="308"/>
            <ac:spMk id="21" creationId="{E4BF45E8-8777-A256-B50F-86D002972A37}"/>
          </ac:spMkLst>
        </pc:spChg>
      </pc:sldChg>
      <pc:sldChg chg="addSp delSp modSp">
        <pc:chgData name="Yash Basil" userId="S::yashb@packt.com::bd4c44d8-70b3-4024-a7df-26b1d24b313d" providerId="AD" clId="Web-{BF1B0341-E183-30F6-2BA5-78AAA40542BB}" dt="2025-07-17T07:16:32.450" v="17" actId="20577"/>
        <pc:sldMkLst>
          <pc:docMk/>
          <pc:sldMk cId="2293120640" sldId="310"/>
        </pc:sldMkLst>
        <pc:spChg chg="add del mod">
          <ac:chgData name="Yash Basil" userId="S::yashb@packt.com::bd4c44d8-70b3-4024-a7df-26b1d24b313d" providerId="AD" clId="Web-{BF1B0341-E183-30F6-2BA5-78AAA40542BB}" dt="2025-07-17T07:16:32.450" v="17" actId="20577"/>
          <ac:spMkLst>
            <pc:docMk/>
            <pc:sldMk cId="2293120640" sldId="310"/>
            <ac:spMk id="17" creationId="{2D69D56B-421D-EC19-CE89-26989B0C1AFE}"/>
          </ac:spMkLst>
        </pc:spChg>
      </pc:sldChg>
      <pc:sldChg chg="modSp">
        <pc:chgData name="Yash Basil" userId="S::yashb@packt.com::bd4c44d8-70b3-4024-a7df-26b1d24b313d" providerId="AD" clId="Web-{BF1B0341-E183-30F6-2BA5-78AAA40542BB}" dt="2025-07-17T07:16:47.326" v="21" actId="20577"/>
        <pc:sldMkLst>
          <pc:docMk/>
          <pc:sldMk cId="3438243398" sldId="311"/>
        </pc:sldMkLst>
        <pc:spChg chg="mod">
          <ac:chgData name="Yash Basil" userId="S::yashb@packt.com::bd4c44d8-70b3-4024-a7df-26b1d24b313d" providerId="AD" clId="Web-{BF1B0341-E183-30F6-2BA5-78AAA40542BB}" dt="2025-07-17T07:16:47.326" v="21" actId="20577"/>
          <ac:spMkLst>
            <pc:docMk/>
            <pc:sldMk cId="3438243398" sldId="311"/>
            <ac:spMk id="15" creationId="{D36EE194-29E5-F71F-ADAE-9D30B635ABC5}"/>
          </ac:spMkLst>
        </pc:spChg>
      </pc:sldChg>
      <pc:sldChg chg="addSp delSp modSp">
        <pc:chgData name="Yash Basil" userId="S::yashb@packt.com::bd4c44d8-70b3-4024-a7df-26b1d24b313d" providerId="AD" clId="Web-{BF1B0341-E183-30F6-2BA5-78AAA40542BB}" dt="2025-07-17T07:16:55.201" v="28" actId="20577"/>
        <pc:sldMkLst>
          <pc:docMk/>
          <pc:sldMk cId="3853059323" sldId="312"/>
        </pc:sldMkLst>
        <pc:spChg chg="add del mod">
          <ac:chgData name="Yash Basil" userId="S::yashb@packt.com::bd4c44d8-70b3-4024-a7df-26b1d24b313d" providerId="AD" clId="Web-{BF1B0341-E183-30F6-2BA5-78AAA40542BB}" dt="2025-07-17T07:16:55.201" v="28" actId="20577"/>
          <ac:spMkLst>
            <pc:docMk/>
            <pc:sldMk cId="3853059323" sldId="312"/>
            <ac:spMk id="56" creationId="{DA648B4F-6B04-0718-0F15-7FC1EF969BD7}"/>
          </ac:spMkLst>
        </pc:spChg>
      </pc:sldChg>
      <pc:sldChg chg="modSp">
        <pc:chgData name="Yash Basil" userId="S::yashb@packt.com::bd4c44d8-70b3-4024-a7df-26b1d24b313d" providerId="AD" clId="Web-{BF1B0341-E183-30F6-2BA5-78AAA40542BB}" dt="2025-07-17T07:16:23.481" v="11" actId="20577"/>
        <pc:sldMkLst>
          <pc:docMk/>
          <pc:sldMk cId="3451186536" sldId="314"/>
        </pc:sldMkLst>
        <pc:spChg chg="mod">
          <ac:chgData name="Yash Basil" userId="S::yashb@packt.com::bd4c44d8-70b3-4024-a7df-26b1d24b313d" providerId="AD" clId="Web-{BF1B0341-E183-30F6-2BA5-78AAA40542BB}" dt="2025-07-17T07:16:23.481" v="11" actId="20577"/>
          <ac:spMkLst>
            <pc:docMk/>
            <pc:sldMk cId="3451186536" sldId="314"/>
            <ac:spMk id="9" creationId="{A3EC4A61-4FE8-BE09-B014-5E9C4516D64D}"/>
          </ac:spMkLst>
        </pc:spChg>
      </pc:sldChg>
      <pc:sldChg chg="modSp">
        <pc:chgData name="Yash Basil" userId="S::yashb@packt.com::bd4c44d8-70b3-4024-a7df-26b1d24b313d" providerId="AD" clId="Web-{BF1B0341-E183-30F6-2BA5-78AAA40542BB}" dt="2025-07-17T07:16:40.654" v="20" actId="20577"/>
        <pc:sldMkLst>
          <pc:docMk/>
          <pc:sldMk cId="3012970081" sldId="315"/>
        </pc:sldMkLst>
        <pc:spChg chg="mod">
          <ac:chgData name="Yash Basil" userId="S::yashb@packt.com::bd4c44d8-70b3-4024-a7df-26b1d24b313d" providerId="AD" clId="Web-{BF1B0341-E183-30F6-2BA5-78AAA40542BB}" dt="2025-07-17T07:16:40.654" v="20" actId="20577"/>
          <ac:spMkLst>
            <pc:docMk/>
            <pc:sldMk cId="3012970081" sldId="315"/>
            <ac:spMk id="16" creationId="{6C2619D5-86DD-735F-13E7-982942A12C9B}"/>
          </ac:spMkLst>
        </pc:spChg>
      </pc:sldChg>
      <pc:sldChg chg="modSp">
        <pc:chgData name="Yash Basil" userId="S::yashb@packt.com::bd4c44d8-70b3-4024-a7df-26b1d24b313d" providerId="AD" clId="Web-{BF1B0341-E183-30F6-2BA5-78AAA40542BB}" dt="2025-07-17T07:16:59.357" v="29" actId="20577"/>
        <pc:sldMkLst>
          <pc:docMk/>
          <pc:sldMk cId="3346428181" sldId="316"/>
        </pc:sldMkLst>
        <pc:spChg chg="mod">
          <ac:chgData name="Yash Basil" userId="S::yashb@packt.com::bd4c44d8-70b3-4024-a7df-26b1d24b313d" providerId="AD" clId="Web-{BF1B0341-E183-30F6-2BA5-78AAA40542BB}" dt="2025-07-17T07:16:59.357" v="29" actId="20577"/>
          <ac:spMkLst>
            <pc:docMk/>
            <pc:sldMk cId="3346428181" sldId="316"/>
            <ac:spMk id="59" creationId="{A37540F3-DF16-759C-C834-9BEFAAF3EFA2}"/>
          </ac:spMkLst>
        </pc:spChg>
      </pc:sldChg>
      <pc:sldChg chg="modSp">
        <pc:chgData name="Yash Basil" userId="S::yashb@packt.com::bd4c44d8-70b3-4024-a7df-26b1d24b313d" providerId="AD" clId="Web-{BF1B0341-E183-30F6-2BA5-78AAA40542BB}" dt="2025-07-17T07:17:03.654" v="32" actId="20577"/>
        <pc:sldMkLst>
          <pc:docMk/>
          <pc:sldMk cId="2284054732" sldId="317"/>
        </pc:sldMkLst>
        <pc:spChg chg="mod">
          <ac:chgData name="Yash Basil" userId="S::yashb@packt.com::bd4c44d8-70b3-4024-a7df-26b1d24b313d" providerId="AD" clId="Web-{BF1B0341-E183-30F6-2BA5-78AAA40542BB}" dt="2025-07-17T07:17:03.654" v="32" actId="20577"/>
          <ac:spMkLst>
            <pc:docMk/>
            <pc:sldMk cId="2284054732" sldId="317"/>
            <ac:spMk id="23" creationId="{594C4824-B126-E843-ACCA-243FB6B3CC24}"/>
          </ac:spMkLst>
        </pc:spChg>
      </pc:sldChg>
      <pc:sldChg chg="modSp">
        <pc:chgData name="Yash Basil" userId="S::yashb@packt.com::bd4c44d8-70b3-4024-a7df-26b1d24b313d" providerId="AD" clId="Web-{BF1B0341-E183-30F6-2BA5-78AAA40542BB}" dt="2025-07-17T07:17:08.357" v="35" actId="20577"/>
        <pc:sldMkLst>
          <pc:docMk/>
          <pc:sldMk cId="4214518016" sldId="318"/>
        </pc:sldMkLst>
        <pc:spChg chg="mod">
          <ac:chgData name="Yash Basil" userId="S::yashb@packt.com::bd4c44d8-70b3-4024-a7df-26b1d24b313d" providerId="AD" clId="Web-{BF1B0341-E183-30F6-2BA5-78AAA40542BB}" dt="2025-07-17T07:17:08.357" v="35" actId="20577"/>
          <ac:spMkLst>
            <pc:docMk/>
            <pc:sldMk cId="4214518016" sldId="318"/>
            <ac:spMk id="21" creationId="{BAB34623-E2DD-D398-3A07-0C2FA2257DAC}"/>
          </ac:spMkLst>
        </pc:spChg>
      </pc:sldChg>
      <pc:sldChg chg="addSp delSp modSp">
        <pc:chgData name="Yash Basil" userId="S::yashb@packt.com::bd4c44d8-70b3-4024-a7df-26b1d24b313d" providerId="AD" clId="Web-{BF1B0341-E183-30F6-2BA5-78AAA40542BB}" dt="2025-07-17T07:17:14.373" v="38" actId="20577"/>
        <pc:sldMkLst>
          <pc:docMk/>
          <pc:sldMk cId="2657612153" sldId="319"/>
        </pc:sldMkLst>
        <pc:spChg chg="add del mod">
          <ac:chgData name="Yash Basil" userId="S::yashb@packt.com::bd4c44d8-70b3-4024-a7df-26b1d24b313d" providerId="AD" clId="Web-{BF1B0341-E183-30F6-2BA5-78AAA40542BB}" dt="2025-07-17T07:17:14.373" v="38" actId="20577"/>
          <ac:spMkLst>
            <pc:docMk/>
            <pc:sldMk cId="2657612153" sldId="319"/>
            <ac:spMk id="22" creationId="{A79E25BD-E524-B1C1-78B6-53667BA3B669}"/>
          </ac:spMkLst>
        </pc:spChg>
      </pc:sldChg>
      <pc:sldChg chg="addSp delSp modSp">
        <pc:chgData name="Yash Basil" userId="S::yashb@packt.com::bd4c44d8-70b3-4024-a7df-26b1d24b313d" providerId="AD" clId="Web-{BF1B0341-E183-30F6-2BA5-78AAA40542BB}" dt="2025-07-17T07:19:13.376" v="80" actId="20577"/>
        <pc:sldMkLst>
          <pc:docMk/>
          <pc:sldMk cId="4159970829" sldId="323"/>
        </pc:sldMkLst>
        <pc:spChg chg="add del mod">
          <ac:chgData name="Yash Basil" userId="S::yashb@packt.com::bd4c44d8-70b3-4024-a7df-26b1d24b313d" providerId="AD" clId="Web-{BF1B0341-E183-30F6-2BA5-78AAA40542BB}" dt="2025-07-17T07:19:13.376" v="80" actId="20577"/>
          <ac:spMkLst>
            <pc:docMk/>
            <pc:sldMk cId="4159970829" sldId="323"/>
            <ac:spMk id="22" creationId="{E8B22721-C651-BB7D-EE8B-5D4B4D52A9BF}"/>
          </ac:spMkLst>
        </pc:spChg>
      </pc:sldChg>
      <pc:sldChg chg="modSp">
        <pc:chgData name="Yash Basil" userId="S::yashb@packt.com::bd4c44d8-70b3-4024-a7df-26b1d24b313d" providerId="AD" clId="Web-{BF1B0341-E183-30F6-2BA5-78AAA40542BB}" dt="2025-07-17T07:19:19.579" v="82" actId="20577"/>
        <pc:sldMkLst>
          <pc:docMk/>
          <pc:sldMk cId="2729167873" sldId="324"/>
        </pc:sldMkLst>
        <pc:spChg chg="mod">
          <ac:chgData name="Yash Basil" userId="S::yashb@packt.com::bd4c44d8-70b3-4024-a7df-26b1d24b313d" providerId="AD" clId="Web-{BF1B0341-E183-30F6-2BA5-78AAA40542BB}" dt="2025-07-17T07:19:19.579" v="82" actId="20577"/>
          <ac:spMkLst>
            <pc:docMk/>
            <pc:sldMk cId="2729167873" sldId="324"/>
            <ac:spMk id="22" creationId="{986A6BCB-C589-ECE5-4CC3-6011F3E86966}"/>
          </ac:spMkLst>
        </pc:spChg>
      </pc:sldChg>
      <pc:sldChg chg="modSp">
        <pc:chgData name="Yash Basil" userId="S::yashb@packt.com::bd4c44d8-70b3-4024-a7df-26b1d24b313d" providerId="AD" clId="Web-{BF1B0341-E183-30F6-2BA5-78AAA40542BB}" dt="2025-07-17T07:17:22.498" v="39" actId="20577"/>
        <pc:sldMkLst>
          <pc:docMk/>
          <pc:sldMk cId="1363804785" sldId="325"/>
        </pc:sldMkLst>
        <pc:spChg chg="mod">
          <ac:chgData name="Yash Basil" userId="S::yashb@packt.com::bd4c44d8-70b3-4024-a7df-26b1d24b313d" providerId="AD" clId="Web-{BF1B0341-E183-30F6-2BA5-78AAA40542BB}" dt="2025-07-17T07:17:22.498" v="39" actId="20577"/>
          <ac:spMkLst>
            <pc:docMk/>
            <pc:sldMk cId="1363804785" sldId="325"/>
            <ac:spMk id="22" creationId="{9F212055-8EE5-7E62-CCFC-79CF72B02C99}"/>
          </ac:spMkLst>
        </pc:spChg>
      </pc:sldChg>
      <pc:sldChg chg="addSp delSp modSp">
        <pc:chgData name="Yash Basil" userId="S::yashb@packt.com::bd4c44d8-70b3-4024-a7df-26b1d24b313d" providerId="AD" clId="Web-{BF1B0341-E183-30F6-2BA5-78AAA40542BB}" dt="2025-07-17T07:17:38.327" v="45" actId="20577"/>
        <pc:sldMkLst>
          <pc:docMk/>
          <pc:sldMk cId="3113228843" sldId="326"/>
        </pc:sldMkLst>
        <pc:spChg chg="add del mod">
          <ac:chgData name="Yash Basil" userId="S::yashb@packt.com::bd4c44d8-70b3-4024-a7df-26b1d24b313d" providerId="AD" clId="Web-{BF1B0341-E183-30F6-2BA5-78AAA40542BB}" dt="2025-07-17T07:17:38.327" v="45" actId="20577"/>
          <ac:spMkLst>
            <pc:docMk/>
            <pc:sldMk cId="3113228843" sldId="326"/>
            <ac:spMk id="22" creationId="{AC471766-8EF5-F543-AF47-D7C2A6E974B8}"/>
          </ac:spMkLst>
        </pc:spChg>
      </pc:sldChg>
      <pc:sldChg chg="modSp">
        <pc:chgData name="Yash Basil" userId="S::yashb@packt.com::bd4c44d8-70b3-4024-a7df-26b1d24b313d" providerId="AD" clId="Web-{BF1B0341-E183-30F6-2BA5-78AAA40542BB}" dt="2025-07-17T07:17:50.061" v="49" actId="20577"/>
        <pc:sldMkLst>
          <pc:docMk/>
          <pc:sldMk cId="455236985" sldId="327"/>
        </pc:sldMkLst>
        <pc:spChg chg="mod">
          <ac:chgData name="Yash Basil" userId="S::yashb@packt.com::bd4c44d8-70b3-4024-a7df-26b1d24b313d" providerId="AD" clId="Web-{BF1B0341-E183-30F6-2BA5-78AAA40542BB}" dt="2025-07-17T07:17:50.061" v="49" actId="20577"/>
          <ac:spMkLst>
            <pc:docMk/>
            <pc:sldMk cId="455236985" sldId="327"/>
            <ac:spMk id="22" creationId="{A6A54135-CB6E-A000-228B-B3D778B6455D}"/>
          </ac:spMkLst>
        </pc:spChg>
      </pc:sldChg>
      <pc:sldChg chg="modSp">
        <pc:chgData name="Yash Basil" userId="S::yashb@packt.com::bd4c44d8-70b3-4024-a7df-26b1d24b313d" providerId="AD" clId="Web-{BF1B0341-E183-30F6-2BA5-78AAA40542BB}" dt="2025-07-17T07:18:02.671" v="58" actId="20577"/>
        <pc:sldMkLst>
          <pc:docMk/>
          <pc:sldMk cId="3040774036" sldId="328"/>
        </pc:sldMkLst>
        <pc:spChg chg="mod">
          <ac:chgData name="Yash Basil" userId="S::yashb@packt.com::bd4c44d8-70b3-4024-a7df-26b1d24b313d" providerId="AD" clId="Web-{BF1B0341-E183-30F6-2BA5-78AAA40542BB}" dt="2025-07-17T07:18:02.671" v="58" actId="20577"/>
          <ac:spMkLst>
            <pc:docMk/>
            <pc:sldMk cId="3040774036" sldId="328"/>
            <ac:spMk id="22" creationId="{7EE1D29F-D6CA-C4B0-F9B1-7DFD92180701}"/>
          </ac:spMkLst>
        </pc:spChg>
      </pc:sldChg>
      <pc:sldChg chg="modSp">
        <pc:chgData name="Yash Basil" userId="S::yashb@packt.com::bd4c44d8-70b3-4024-a7df-26b1d24b313d" providerId="AD" clId="Web-{BF1B0341-E183-30F6-2BA5-78AAA40542BB}" dt="2025-07-17T07:18:06.015" v="59" actId="20577"/>
        <pc:sldMkLst>
          <pc:docMk/>
          <pc:sldMk cId="2468224783" sldId="329"/>
        </pc:sldMkLst>
        <pc:spChg chg="mod">
          <ac:chgData name="Yash Basil" userId="S::yashb@packt.com::bd4c44d8-70b3-4024-a7df-26b1d24b313d" providerId="AD" clId="Web-{BF1B0341-E183-30F6-2BA5-78AAA40542BB}" dt="2025-07-17T07:18:06.015" v="59" actId="20577"/>
          <ac:spMkLst>
            <pc:docMk/>
            <pc:sldMk cId="2468224783" sldId="329"/>
            <ac:spMk id="22" creationId="{0B6AC0F7-7D12-2699-08D1-CB1BB9E144D7}"/>
          </ac:spMkLst>
        </pc:spChg>
      </pc:sldChg>
      <pc:sldChg chg="modSp">
        <pc:chgData name="Yash Basil" userId="S::yashb@packt.com::bd4c44d8-70b3-4024-a7df-26b1d24b313d" providerId="AD" clId="Web-{BF1B0341-E183-30F6-2BA5-78AAA40542BB}" dt="2025-07-17T07:18:11.281" v="63" actId="20577"/>
        <pc:sldMkLst>
          <pc:docMk/>
          <pc:sldMk cId="2530950418" sldId="330"/>
        </pc:sldMkLst>
        <pc:spChg chg="mod">
          <ac:chgData name="Yash Basil" userId="S::yashb@packt.com::bd4c44d8-70b3-4024-a7df-26b1d24b313d" providerId="AD" clId="Web-{BF1B0341-E183-30F6-2BA5-78AAA40542BB}" dt="2025-07-17T07:18:11.281" v="63" actId="20577"/>
          <ac:spMkLst>
            <pc:docMk/>
            <pc:sldMk cId="2530950418" sldId="330"/>
            <ac:spMk id="22" creationId="{7B319559-3395-FC9E-0B63-53BB6CA39F25}"/>
          </ac:spMkLst>
        </pc:spChg>
      </pc:sldChg>
      <pc:sldChg chg="modSp">
        <pc:chgData name="Yash Basil" userId="S::yashb@packt.com::bd4c44d8-70b3-4024-a7df-26b1d24b313d" providerId="AD" clId="Web-{BF1B0341-E183-30F6-2BA5-78AAA40542BB}" dt="2025-07-17T07:18:23.484" v="70" actId="20577"/>
        <pc:sldMkLst>
          <pc:docMk/>
          <pc:sldMk cId="694529572" sldId="331"/>
        </pc:sldMkLst>
        <pc:spChg chg="mod">
          <ac:chgData name="Yash Basil" userId="S::yashb@packt.com::bd4c44d8-70b3-4024-a7df-26b1d24b313d" providerId="AD" clId="Web-{BF1B0341-E183-30F6-2BA5-78AAA40542BB}" dt="2025-07-17T07:18:23.484" v="70" actId="20577"/>
          <ac:spMkLst>
            <pc:docMk/>
            <pc:sldMk cId="694529572" sldId="331"/>
            <ac:spMk id="22" creationId="{9EBB40FC-8C20-A206-55D9-F6F8604CC4C2}"/>
          </ac:spMkLst>
        </pc:spChg>
      </pc:sldChg>
      <pc:sldChg chg="modSp">
        <pc:chgData name="Yash Basil" userId="S::yashb@packt.com::bd4c44d8-70b3-4024-a7df-26b1d24b313d" providerId="AD" clId="Web-{BF1B0341-E183-30F6-2BA5-78AAA40542BB}" dt="2025-07-17T07:18:26.687" v="73" actId="20577"/>
        <pc:sldMkLst>
          <pc:docMk/>
          <pc:sldMk cId="1306123572" sldId="332"/>
        </pc:sldMkLst>
        <pc:spChg chg="mod">
          <ac:chgData name="Yash Basil" userId="S::yashb@packt.com::bd4c44d8-70b3-4024-a7df-26b1d24b313d" providerId="AD" clId="Web-{BF1B0341-E183-30F6-2BA5-78AAA40542BB}" dt="2025-07-17T07:18:26.687" v="73" actId="20577"/>
          <ac:spMkLst>
            <pc:docMk/>
            <pc:sldMk cId="1306123572" sldId="332"/>
            <ac:spMk id="22" creationId="{ADDF2FED-92F3-2264-65CB-C5BB00744744}"/>
          </ac:spMkLst>
        </pc:spChg>
      </pc:sldChg>
      <pc:sldChg chg="modSp">
        <pc:chgData name="Yash Basil" userId="S::yashb@packt.com::bd4c44d8-70b3-4024-a7df-26b1d24b313d" providerId="AD" clId="Web-{BF1B0341-E183-30F6-2BA5-78AAA40542BB}" dt="2025-07-17T07:19:25.189" v="84" actId="20577"/>
        <pc:sldMkLst>
          <pc:docMk/>
          <pc:sldMk cId="1523707430" sldId="333"/>
        </pc:sldMkLst>
        <pc:spChg chg="mod">
          <ac:chgData name="Yash Basil" userId="S::yashb@packt.com::bd4c44d8-70b3-4024-a7df-26b1d24b313d" providerId="AD" clId="Web-{BF1B0341-E183-30F6-2BA5-78AAA40542BB}" dt="2025-07-17T07:19:25.189" v="84" actId="20577"/>
          <ac:spMkLst>
            <pc:docMk/>
            <pc:sldMk cId="1523707430" sldId="333"/>
            <ac:spMk id="22" creationId="{38BF8A8F-9C65-97AC-3681-52137E8DBDBD}"/>
          </ac:spMkLst>
        </pc:spChg>
      </pc:sldChg>
      <pc:sldChg chg="modSp">
        <pc:chgData name="Yash Basil" userId="S::yashb@packt.com::bd4c44d8-70b3-4024-a7df-26b1d24b313d" providerId="AD" clId="Web-{BF1B0341-E183-30F6-2BA5-78AAA40542BB}" dt="2025-07-17T07:19:30.611" v="85" actId="20577"/>
        <pc:sldMkLst>
          <pc:docMk/>
          <pc:sldMk cId="157376316" sldId="334"/>
        </pc:sldMkLst>
        <pc:spChg chg="mod">
          <ac:chgData name="Yash Basil" userId="S::yashb@packt.com::bd4c44d8-70b3-4024-a7df-26b1d24b313d" providerId="AD" clId="Web-{BF1B0341-E183-30F6-2BA5-78AAA40542BB}" dt="2025-07-17T07:19:30.611" v="85" actId="20577"/>
          <ac:spMkLst>
            <pc:docMk/>
            <pc:sldMk cId="157376316" sldId="334"/>
            <ac:spMk id="22" creationId="{379A2F37-7D9D-38BB-777E-D923648B3475}"/>
          </ac:spMkLst>
        </pc:spChg>
      </pc:sldChg>
      <pc:sldChg chg="modSp">
        <pc:chgData name="Yash Basil" userId="S::yashb@packt.com::bd4c44d8-70b3-4024-a7df-26b1d24b313d" providerId="AD" clId="Web-{BF1B0341-E183-30F6-2BA5-78AAA40542BB}" dt="2025-07-17T07:19:34.689" v="86" actId="20577"/>
        <pc:sldMkLst>
          <pc:docMk/>
          <pc:sldMk cId="2279286021" sldId="335"/>
        </pc:sldMkLst>
        <pc:spChg chg="mod">
          <ac:chgData name="Yash Basil" userId="S::yashb@packt.com::bd4c44d8-70b3-4024-a7df-26b1d24b313d" providerId="AD" clId="Web-{BF1B0341-E183-30F6-2BA5-78AAA40542BB}" dt="2025-07-17T07:19:34.689" v="86" actId="20577"/>
          <ac:spMkLst>
            <pc:docMk/>
            <pc:sldMk cId="2279286021" sldId="335"/>
            <ac:spMk id="22" creationId="{74980DF6-73EE-65D2-81D5-8946F03CA864}"/>
          </ac:spMkLst>
        </pc:spChg>
      </pc:sldChg>
      <pc:sldChg chg="modSp">
        <pc:chgData name="Yash Basil" userId="S::yashb@packt.com::bd4c44d8-70b3-4024-a7df-26b1d24b313d" providerId="AD" clId="Web-{BF1B0341-E183-30F6-2BA5-78AAA40542BB}" dt="2025-07-17T07:22:20.865" v="87" actId="20577"/>
        <pc:sldMkLst>
          <pc:docMk/>
          <pc:sldMk cId="2648722812" sldId="336"/>
        </pc:sldMkLst>
        <pc:spChg chg="mod">
          <ac:chgData name="Yash Basil" userId="S::yashb@packt.com::bd4c44d8-70b3-4024-a7df-26b1d24b313d" providerId="AD" clId="Web-{BF1B0341-E183-30F6-2BA5-78AAA40542BB}" dt="2025-07-17T07:22:20.865" v="87" actId="20577"/>
          <ac:spMkLst>
            <pc:docMk/>
            <pc:sldMk cId="2648722812" sldId="336"/>
            <ac:spMk id="22" creationId="{2F5B27EF-6AF9-1200-D231-44C580E4E258}"/>
          </ac:spMkLst>
        </pc:spChg>
      </pc:sldChg>
      <pc:sldChg chg="addSp delSp modSp">
        <pc:chgData name="Yash Basil" userId="S::yashb@packt.com::bd4c44d8-70b3-4024-a7df-26b1d24b313d" providerId="AD" clId="Web-{BF1B0341-E183-30F6-2BA5-78AAA40542BB}" dt="2025-07-17T07:22:28.818" v="90" actId="20577"/>
        <pc:sldMkLst>
          <pc:docMk/>
          <pc:sldMk cId="1288948465" sldId="337"/>
        </pc:sldMkLst>
        <pc:spChg chg="add del mod">
          <ac:chgData name="Yash Basil" userId="S::yashb@packt.com::bd4c44d8-70b3-4024-a7df-26b1d24b313d" providerId="AD" clId="Web-{BF1B0341-E183-30F6-2BA5-78AAA40542BB}" dt="2025-07-17T07:22:28.818" v="90" actId="20577"/>
          <ac:spMkLst>
            <pc:docMk/>
            <pc:sldMk cId="1288948465" sldId="337"/>
            <ac:spMk id="22" creationId="{F954492C-3681-7928-B626-6E1CE416974B}"/>
          </ac:spMkLst>
        </pc:spChg>
      </pc:sldChg>
      <pc:sldChg chg="modSp">
        <pc:chgData name="Yash Basil" userId="S::yashb@packt.com::bd4c44d8-70b3-4024-a7df-26b1d24b313d" providerId="AD" clId="Web-{BF1B0341-E183-30F6-2BA5-78AAA40542BB}" dt="2025-07-17T07:22:32.990" v="93" actId="20577"/>
        <pc:sldMkLst>
          <pc:docMk/>
          <pc:sldMk cId="1495236339" sldId="338"/>
        </pc:sldMkLst>
        <pc:spChg chg="mod">
          <ac:chgData name="Yash Basil" userId="S::yashb@packt.com::bd4c44d8-70b3-4024-a7df-26b1d24b313d" providerId="AD" clId="Web-{BF1B0341-E183-30F6-2BA5-78AAA40542BB}" dt="2025-07-17T07:22:32.990" v="93" actId="20577"/>
          <ac:spMkLst>
            <pc:docMk/>
            <pc:sldMk cId="1495236339" sldId="338"/>
            <ac:spMk id="22" creationId="{92B67B32-8127-BC9C-B776-9C0758776F4C}"/>
          </ac:spMkLst>
        </pc:spChg>
      </pc:sldChg>
      <pc:sldChg chg="modSp">
        <pc:chgData name="Yash Basil" userId="S::yashb@packt.com::bd4c44d8-70b3-4024-a7df-26b1d24b313d" providerId="AD" clId="Web-{BF1B0341-E183-30F6-2BA5-78AAA40542BB}" dt="2025-07-17T07:22:37.631" v="96" actId="20577"/>
        <pc:sldMkLst>
          <pc:docMk/>
          <pc:sldMk cId="257297944" sldId="339"/>
        </pc:sldMkLst>
        <pc:spChg chg="mod">
          <ac:chgData name="Yash Basil" userId="S::yashb@packt.com::bd4c44d8-70b3-4024-a7df-26b1d24b313d" providerId="AD" clId="Web-{BF1B0341-E183-30F6-2BA5-78AAA40542BB}" dt="2025-07-17T07:22:37.631" v="96" actId="20577"/>
          <ac:spMkLst>
            <pc:docMk/>
            <pc:sldMk cId="257297944" sldId="339"/>
            <ac:spMk id="22" creationId="{6443CA76-CC4C-BFD8-1E23-05E1884F707C}"/>
          </ac:spMkLst>
        </pc:spChg>
      </pc:sldChg>
      <pc:sldChg chg="modSp">
        <pc:chgData name="Yash Basil" userId="S::yashb@packt.com::bd4c44d8-70b3-4024-a7df-26b1d24b313d" providerId="AD" clId="Web-{BF1B0341-E183-30F6-2BA5-78AAA40542BB}" dt="2025-07-17T07:22:46.522" v="100" actId="20577"/>
        <pc:sldMkLst>
          <pc:docMk/>
          <pc:sldMk cId="1748123860" sldId="340"/>
        </pc:sldMkLst>
        <pc:spChg chg="mod">
          <ac:chgData name="Yash Basil" userId="S::yashb@packt.com::bd4c44d8-70b3-4024-a7df-26b1d24b313d" providerId="AD" clId="Web-{BF1B0341-E183-30F6-2BA5-78AAA40542BB}" dt="2025-07-17T07:22:46.522" v="100" actId="20577"/>
          <ac:spMkLst>
            <pc:docMk/>
            <pc:sldMk cId="1748123860" sldId="340"/>
            <ac:spMk id="22" creationId="{9A66868C-4B9A-7B66-2237-549734DCF8A6}"/>
          </ac:spMkLst>
        </pc:spChg>
      </pc:sldChg>
      <pc:sldChg chg="modSp">
        <pc:chgData name="Yash Basil" userId="S::yashb@packt.com::bd4c44d8-70b3-4024-a7df-26b1d24b313d" providerId="AD" clId="Web-{BF1B0341-E183-30F6-2BA5-78AAA40542BB}" dt="2025-07-17T07:22:52.850" v="102" actId="20577"/>
        <pc:sldMkLst>
          <pc:docMk/>
          <pc:sldMk cId="1965443115" sldId="341"/>
        </pc:sldMkLst>
        <pc:spChg chg="mod">
          <ac:chgData name="Yash Basil" userId="S::yashb@packt.com::bd4c44d8-70b3-4024-a7df-26b1d24b313d" providerId="AD" clId="Web-{BF1B0341-E183-30F6-2BA5-78AAA40542BB}" dt="2025-07-17T07:22:52.850" v="102" actId="20577"/>
          <ac:spMkLst>
            <pc:docMk/>
            <pc:sldMk cId="1965443115" sldId="341"/>
            <ac:spMk id="22" creationId="{8EA096FE-A60C-0D3E-F3AE-33884FFDC086}"/>
          </ac:spMkLst>
        </pc:spChg>
      </pc:sldChg>
      <pc:sldChg chg="modSp">
        <pc:chgData name="Yash Basil" userId="S::yashb@packt.com::bd4c44d8-70b3-4024-a7df-26b1d24b313d" providerId="AD" clId="Web-{BF1B0341-E183-30F6-2BA5-78AAA40542BB}" dt="2025-07-17T07:22:58.772" v="104" actId="20577"/>
        <pc:sldMkLst>
          <pc:docMk/>
          <pc:sldMk cId="3520748490" sldId="342"/>
        </pc:sldMkLst>
        <pc:spChg chg="mod">
          <ac:chgData name="Yash Basil" userId="S::yashb@packt.com::bd4c44d8-70b3-4024-a7df-26b1d24b313d" providerId="AD" clId="Web-{BF1B0341-E183-30F6-2BA5-78AAA40542BB}" dt="2025-07-17T07:22:58.772" v="104" actId="20577"/>
          <ac:spMkLst>
            <pc:docMk/>
            <pc:sldMk cId="3520748490" sldId="342"/>
            <ac:spMk id="22" creationId="{865015A7-A631-F8A1-A494-CAFA5385A2C5}"/>
          </ac:spMkLst>
        </pc:spChg>
      </pc:sldChg>
      <pc:sldChg chg="modSp">
        <pc:chgData name="Yash Basil" userId="S::yashb@packt.com::bd4c44d8-70b3-4024-a7df-26b1d24b313d" providerId="AD" clId="Web-{BF1B0341-E183-30F6-2BA5-78AAA40542BB}" dt="2025-07-17T07:22:42.272" v="98" actId="20577"/>
        <pc:sldMkLst>
          <pc:docMk/>
          <pc:sldMk cId="1243809680" sldId="343"/>
        </pc:sldMkLst>
        <pc:spChg chg="mod">
          <ac:chgData name="Yash Basil" userId="S::yashb@packt.com::bd4c44d8-70b3-4024-a7df-26b1d24b313d" providerId="AD" clId="Web-{BF1B0341-E183-30F6-2BA5-78AAA40542BB}" dt="2025-07-17T07:22:42.272" v="98" actId="20577"/>
          <ac:spMkLst>
            <pc:docMk/>
            <pc:sldMk cId="1243809680" sldId="343"/>
            <ac:spMk id="22" creationId="{2F6B669D-3DB7-B24D-A7FA-2A5A593EC1E9}"/>
          </ac:spMkLst>
        </pc:spChg>
      </pc:sldChg>
      <pc:sldChg chg="modSp">
        <pc:chgData name="Yash Basil" userId="S::yashb@packt.com::bd4c44d8-70b3-4024-a7df-26b1d24b313d" providerId="AD" clId="Web-{BF1B0341-E183-30F6-2BA5-78AAA40542BB}" dt="2025-07-17T07:18:55.922" v="76" actId="20577"/>
        <pc:sldMkLst>
          <pc:docMk/>
          <pc:sldMk cId="2912782444" sldId="344"/>
        </pc:sldMkLst>
        <pc:spChg chg="mod">
          <ac:chgData name="Yash Basil" userId="S::yashb@packt.com::bd4c44d8-70b3-4024-a7df-26b1d24b313d" providerId="AD" clId="Web-{BF1B0341-E183-30F6-2BA5-78AAA40542BB}" dt="2025-07-17T07:18:55.922" v="76" actId="20577"/>
          <ac:spMkLst>
            <pc:docMk/>
            <pc:sldMk cId="2912782444" sldId="344"/>
            <ac:spMk id="22" creationId="{97CA99BD-795C-8DC5-B080-D90F3C100F9B}"/>
          </ac:spMkLst>
        </pc:spChg>
      </pc:sldChg>
    </pc:docChg>
  </pc:docChgLst>
</pc:chgInfo>
</file>

<file path=ppt/comments/modernComment_103_0.xml><?xml version="1.0" encoding="utf-8"?>
<p188:cmLst xmlns:a="http://schemas.openxmlformats.org/drawingml/2006/main" xmlns:r="http://schemas.openxmlformats.org/officeDocument/2006/relationships" xmlns:p188="http://schemas.microsoft.com/office/powerpoint/2018/8/main">
  <p188:cm id="{E10EBF37-4D09-4BDF-9322-1FEC1C89E00E}" authorId="{3297E51A-5BF5-83BE-2A6F-07533FE4F8B2}" status="resolved" created="2025-07-16T14:17:38.463" complete="100000">
    <pc:sldMkLst xmlns:pc="http://schemas.microsoft.com/office/powerpoint/2013/main/command">
      <pc:docMk/>
      <pc:sldMk cId="0" sldId="259"/>
    </pc:sldMkLst>
    <p188:txBody>
      <a:bodyPr/>
      <a:lstStyle/>
      <a:p>
        <a:r>
          <a:rPr lang="en-US"/>
          <a:t>Some placeholders still on this page - remove any unneeded headings from the list, please.</a:t>
        </a:r>
      </a:p>
    </p188:txBody>
    <p188:extLst>
      <p:ext xmlns:p="http://schemas.openxmlformats.org/presentationml/2006/main" uri="{57CB4572-C831-44C2-8A1C-0ADB6CCDFE69}">
        <p223:reactions xmlns:p223="http://schemas.microsoft.com/office/powerpoint/2022/03/main">
          <p223:rxn type="👍">
            <p223:instance time="2025-07-17T02:02:15.144" authorId="{42032509-1242-5A30-6994-669A4B75B7B9}"/>
          </p223:rxn>
        </p223:reactions>
      </p:ext>
    </p188:extLst>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B08DC8F5-0FCE-4B6E-BAE1-1CD008104BBA}" authorId="{3297E51A-5BF5-83BE-2A6F-07533FE4F8B2}" status="resolved" created="2025-07-16T14:22:42.325" complete="100000">
    <pc:sldMkLst xmlns:pc="http://schemas.microsoft.com/office/powerpoint/2013/main/command">
      <pc:docMk/>
      <pc:sldMk cId="0" sldId="260"/>
    </pc:sldMkLst>
    <p188:txBody>
      <a:bodyPr/>
      <a:lstStyle/>
      <a:p>
        <a:r>
          <a:rPr lang="en-US"/>
          <a:t>You don’t actually specify in the narration or the slide that this is the Titanic passenger data! It would be good to clarify that.</a:t>
        </a:r>
      </a:p>
    </p188:txBody>
    <p188:extLst>
      <p:ext xmlns:p="http://schemas.openxmlformats.org/presentationml/2006/main" uri="{57CB4572-C831-44C2-8A1C-0ADB6CCDFE69}">
        <p223:reactions xmlns:p223="http://schemas.microsoft.com/office/powerpoint/2022/03/main">
          <p223:rxn type="👍">
            <p223:instance time="2025-07-17T02:02:01.076" authorId="{42032509-1242-5A30-6994-669A4B75B7B9}"/>
          </p223:rxn>
        </p223:reactions>
      </p:ext>
    </p188:extLst>
  </p188:cm>
</p188:cmLst>
</file>

<file path=ppt/comments/modernComment_130_37C4E7D9.xml><?xml version="1.0" encoding="utf-8"?>
<p188:cmLst xmlns:a="http://schemas.openxmlformats.org/drawingml/2006/main" xmlns:r="http://schemas.openxmlformats.org/officeDocument/2006/relationships" xmlns:p188="http://schemas.microsoft.com/office/powerpoint/2018/8/main">
  <p188:cm id="{3711AAC3-5E4C-466F-9FF9-0440AF051C40}" authorId="{3297E51A-5BF5-83BE-2A6F-07533FE4F8B2}" status="resolved" created="2025-07-16T14:47:20.971" complete="100000">
    <pc:sldMkLst xmlns:pc="http://schemas.microsoft.com/office/powerpoint/2013/main/command">
      <pc:docMk/>
      <pc:sldMk cId="935651289" sldId="304"/>
    </pc:sldMkLst>
    <p188:replyLst>
      <p188:reply id="{FCEE8112-FC7F-774F-9A90-5CDE32E58B5A}" authorId="{42032509-1242-5A30-6994-669A4B75B7B9}" created="2025-07-17T02:26:25.567">
        <p188:txBody>
          <a:bodyPr/>
          <a:lstStyle/>
          <a:p>
            <a:r>
              <a:rPr lang="en-US"/>
              <a:t>Thanks!</a:t>
            </a:r>
          </a:p>
        </p188:txBody>
      </p188:reply>
    </p188:replyLst>
    <p188:txBody>
      <a:bodyPr/>
      <a:lstStyle/>
      <a:p>
        <a:r>
          <a:rPr lang="en-US"/>
          <a:t>A very good presentation! I appreciated how thorough your notes for the narration are.</a:t>
        </a:r>
      </a:p>
    </p188:txBody>
    <p188:extLst>
      <p:ext xmlns:p="http://schemas.openxmlformats.org/presentationml/2006/main" uri="{57CB4572-C831-44C2-8A1C-0ADB6CCDFE69}">
        <p223:reactions xmlns:p223="http://schemas.microsoft.com/office/powerpoint/2022/03/main">
          <p223:rxn type="👍">
            <p223:instance time="2025-07-17T02:26:11.783" authorId="{42032509-1242-5A30-6994-669A4B75B7B9}"/>
          </p223:rxn>
        </p223:reactions>
      </p:ext>
    </p188:extLst>
  </p188:cm>
</p188:cmLst>
</file>

<file path=ppt/comments/modernComment_134_239FE69B.xml><?xml version="1.0" encoding="utf-8"?>
<p188:cmLst xmlns:a="http://schemas.openxmlformats.org/drawingml/2006/main" xmlns:r="http://schemas.openxmlformats.org/officeDocument/2006/relationships" xmlns:p188="http://schemas.microsoft.com/office/powerpoint/2018/8/main">
  <p188:cm id="{CAC1A980-CD98-45F4-9AF4-483DB090BC6A}" authorId="{3297E51A-5BF5-83BE-2A6F-07533FE4F8B2}" status="resolved" created="2025-07-16T14:15:01.703" complete="100000">
    <pc:sldMkLst xmlns:pc="http://schemas.microsoft.com/office/powerpoint/2013/main/command">
      <pc:docMk/>
      <pc:sldMk cId="597681819" sldId="308"/>
    </pc:sldMkLst>
    <p188:txBody>
      <a:bodyPr/>
      <a:lstStyle/>
      <a:p>
        <a:r>
          <a:rPr lang="en-US"/>
          <a:t>Hi Serg! I’m David, an editor at Packt. I think we worked together briefly on a book a few years ago. I am helping out with presentation decks for the conference, so I’m going to read through your deck and make some comments, and possibly do some light copy editing if required.</a:t>
        </a:r>
      </a:p>
    </p188:txBody>
    <p188:extLst>
      <p:ext xmlns:p="http://schemas.openxmlformats.org/presentationml/2006/main" uri="{57CB4572-C831-44C2-8A1C-0ADB6CCDFE69}">
        <p223:reactions xmlns:p223="http://schemas.microsoft.com/office/powerpoint/2022/03/main">
          <p223:rxn type="👍">
            <p223:instance time="2025-07-17T02:02:22.499" authorId="{42032509-1242-5A30-6994-669A4B75B7B9}"/>
          </p223:rxn>
        </p223:reactions>
      </p:ext>
    </p188:extLst>
  </p188:cm>
</p188:cmLst>
</file>

<file path=ppt/comments/modernComment_13A_CDB4ED68.xml><?xml version="1.0" encoding="utf-8"?>
<p188:cmLst xmlns:a="http://schemas.openxmlformats.org/drawingml/2006/main" xmlns:r="http://schemas.openxmlformats.org/officeDocument/2006/relationships" xmlns:p188="http://schemas.microsoft.com/office/powerpoint/2018/8/main">
  <p188:cm id="{722D6CC2-3DED-487D-8DBD-F821C97BE18E}" authorId="{3297E51A-5BF5-83BE-2A6F-07533FE4F8B2}" status="resolved" created="2025-07-16T14:25:04.470" complete="100000">
    <pc:sldMkLst xmlns:pc="http://schemas.microsoft.com/office/powerpoint/2013/main/command">
      <pc:docMk/>
      <pc:sldMk cId="3451186536" sldId="314"/>
    </pc:sldMkLst>
    <p188:txBody>
      <a:bodyPr/>
      <a:lstStyle/>
      <a:p>
        <a:r>
          <a:rPr lang="en-US"/>
          <a:t>Might be good to use examples in your narration that relate more directly to the example on the slide. What do you think?</a:t>
        </a:r>
      </a:p>
    </p188:txBody>
    <p188:extLst>
      <p:ext xmlns:p="http://schemas.openxmlformats.org/presentationml/2006/main" uri="{57CB4572-C831-44C2-8A1C-0ADB6CCDFE69}">
        <p223:reactions xmlns:p223="http://schemas.microsoft.com/office/powerpoint/2022/03/main">
          <p223:rxn type="👍">
            <p223:instance time="2025-07-17T02:08:30.026" authorId="{42032509-1242-5A30-6994-669A4B75B7B9}"/>
          </p223:rxn>
        </p223:reactions>
      </p:ext>
    </p188:extLst>
  </p188:cm>
</p188:cmLst>
</file>

<file path=ppt/comments/modernComment_13D_8823E8CC.xml><?xml version="1.0" encoding="utf-8"?>
<p188:cmLst xmlns:a="http://schemas.openxmlformats.org/drawingml/2006/main" xmlns:r="http://schemas.openxmlformats.org/officeDocument/2006/relationships" xmlns:p188="http://schemas.microsoft.com/office/powerpoint/2018/8/main">
  <p188:cm id="{13CD6485-89CD-4432-BA5E-6440BD7D931F}" authorId="{3297E51A-5BF5-83BE-2A6F-07533FE4F8B2}" status="resolved" created="2025-07-16T14:27:50.098" complete="100000">
    <ac:txMkLst xmlns:ac="http://schemas.microsoft.com/office/drawing/2013/main/command">
      <pc:docMk xmlns:pc="http://schemas.microsoft.com/office/powerpoint/2013/main/command"/>
      <pc:sldMk xmlns:pc="http://schemas.microsoft.com/office/powerpoint/2013/main/command" cId="2284054732" sldId="317"/>
      <ac:spMk id="20" creationId="{58646746-768D-3E73-EC9B-0F211EAE55B2}"/>
      <ac:txMk cp="0" len="5">
        <ac:context len="136" hash="2528457957"/>
      </ac:txMk>
    </ac:txMkLst>
    <p188:pos x="1890618" y="438296"/>
    <p188:replyLst>
      <p188:reply id="{422E9FA3-1CF1-3642-9EC0-4416C01BC0F9}" authorId="{42032509-1242-5A30-6994-669A4B75B7B9}" created="2025-07-17T02:12:25.430">
        <p188:txBody>
          <a:bodyPr/>
          <a:lstStyle/>
          <a:p>
            <a:r>
              <a:rPr lang="en-US"/>
              <a:t>Yes I understand but the point is that the mechanisms are available to inspect, but impossible to make sense of. Afterall, you can examine the parameters of a 100 billion parameter model but you won't understand holistically how it works.</a:t>
            </a:r>
          </a:p>
        </p188:txBody>
      </p188:reply>
    </p188:replyLst>
    <p188:txBody>
      <a:bodyPr/>
      <a:lstStyle/>
      <a:p>
        <a:r>
          <a:rPr lang="en-US"/>
          <a:t>This black box model has a window in it! I’d argue that undermines its functionality as a visual of the black box idea.</a:t>
        </a:r>
      </a:p>
    </p188:txBody>
    <p188:extLst>
      <p:ext xmlns:p="http://schemas.openxmlformats.org/presentationml/2006/main" uri="{57CB4572-C831-44C2-8A1C-0ADB6CCDFE69}">
        <p223:reactions xmlns:p223="http://schemas.microsoft.com/office/powerpoint/2022/03/main">
          <p223:rxn type="👍">
            <p223:instance time="2025-07-17T02:10:34.985" authorId="{42032509-1242-5A30-6994-669A4B75B7B9}"/>
          </p223:rxn>
        </p223:reactions>
      </p:ext>
    </p188:extLst>
  </p188:cm>
</p188:cmLst>
</file>

<file path=ppt/comments/modernComment_13F_9E67F179.xml><?xml version="1.0" encoding="utf-8"?>
<p188:cmLst xmlns:a="http://schemas.openxmlformats.org/drawingml/2006/main" xmlns:r="http://schemas.openxmlformats.org/officeDocument/2006/relationships" xmlns:p188="http://schemas.microsoft.com/office/powerpoint/2018/8/main">
  <p188:cm id="{70B0E0D6-FFE5-4044-A886-44D12E31A67E}" authorId="{3297E51A-5BF5-83BE-2A6F-07533FE4F8B2}" status="resolved" created="2025-07-16T14:29:12.349" complete="100000">
    <pc:sldMkLst xmlns:pc="http://schemas.microsoft.com/office/powerpoint/2013/main/command">
      <pc:docMk/>
      <pc:sldMk cId="2657612153" sldId="319"/>
    </pc:sldMkLst>
    <p188:replyLst>
      <p188:reply id="{426910C6-6873-D24E-B9ED-6A9FA7FA2F1C}" authorId="{42032509-1242-5A30-6994-669A4B75B7B9}" created="2025-07-17T02:14:49.136">
        <p188:txBody>
          <a:bodyPr/>
          <a:lstStyle/>
          <a:p>
            <a:r>
              <a:rPr lang="en-US"/>
              <a:t>This is more of a meta joke visual (of a decision tree to decision on when to use a decision tree) than one to be taken seriously</a:t>
            </a:r>
          </a:p>
        </p188:txBody>
      </p188:reply>
    </p188:replyLst>
    <p188:txBody>
      <a:bodyPr/>
      <a:lstStyle/>
      <a:p>
        <a:r>
          <a:rPr lang="en-US"/>
          <a:t>The decision tree graphic might be better placed on a separate slide where it ca be a bit bigger and therefore readable. What do you think?</a:t>
        </a:r>
      </a:p>
    </p188:txBody>
    <p188:extLst>
      <p:ext xmlns:p="http://schemas.openxmlformats.org/presentationml/2006/main" uri="{57CB4572-C831-44C2-8A1C-0ADB6CCDFE69}">
        <p223:reactions xmlns:p223="http://schemas.microsoft.com/office/powerpoint/2022/03/main">
          <p223:rxn type="👍">
            <p223:instance time="2025-07-17T02:14:51.798" authorId="{42032509-1242-5A30-6994-669A4B75B7B9}"/>
          </p223:rxn>
        </p223:reactions>
      </p:ext>
    </p188:extLst>
  </p188:cm>
</p188:cmLst>
</file>

<file path=ppt/comments/modernComment_143_F7F41E0D.xml><?xml version="1.0" encoding="utf-8"?>
<p188:cmLst xmlns:a="http://schemas.openxmlformats.org/drawingml/2006/main" xmlns:r="http://schemas.openxmlformats.org/officeDocument/2006/relationships" xmlns:p188="http://schemas.microsoft.com/office/powerpoint/2018/8/main">
  <p188:cm id="{EBC47B6A-294E-4D4E-8C77-A98A0CA6F2CD}" authorId="{3297E51A-5BF5-83BE-2A6F-07533FE4F8B2}" status="resolved" created="2025-07-16T14:38:22.544" complete="100000">
    <pc:sldMkLst xmlns:pc="http://schemas.microsoft.com/office/powerpoint/2013/main/command">
      <pc:docMk/>
      <pc:sldMk cId="4159970829" sldId="323"/>
    </pc:sldMkLst>
    <p188:txBody>
      <a:bodyPr/>
      <a:lstStyle/>
      <a:p>
        <a:r>
          <a:rPr lang="en-US"/>
          <a:t>This is very clear so far.</a:t>
        </a:r>
      </a:p>
    </p188:txBody>
  </p188:cm>
</p188:cmLst>
</file>

<file path=ppt/comments/modernComment_148_B53E8794.xml><?xml version="1.0" encoding="utf-8"?>
<p188:cmLst xmlns:a="http://schemas.openxmlformats.org/drawingml/2006/main" xmlns:r="http://schemas.openxmlformats.org/officeDocument/2006/relationships" xmlns:p188="http://schemas.microsoft.com/office/powerpoint/2018/8/main">
  <p188:cm id="{9F470C27-DC6A-4106-9B3C-88C0BDC5B2B8}" authorId="{3297E51A-5BF5-83BE-2A6F-07533FE4F8B2}" status="resolved" created="2025-07-16T14:31:39.129" complete="100000">
    <pc:sldMkLst xmlns:pc="http://schemas.microsoft.com/office/powerpoint/2013/main/command">
      <pc:docMk/>
      <pc:sldMk cId="3040774036" sldId="328"/>
    </pc:sldMkLst>
    <p188:replyLst>
      <p188:reply id="{CE63D538-567C-3942-B388-B80DA4F0F088}" authorId="{42032509-1242-5A30-6994-669A4B75B7B9}" created="2025-07-17T02:15:28.595">
        <p188:txBody>
          <a:bodyPr/>
          <a:lstStyle/>
          <a:p>
            <a:r>
              <a:rPr lang="en-US"/>
              <a:t>I get your point but meant to be examined. Just to quickly illustrate the point</a:t>
            </a:r>
          </a:p>
        </p188:txBody>
      </p188:reply>
    </p188:replyLst>
    <p188:txBody>
      <a:bodyPr/>
      <a:lstStyle/>
      <a:p>
        <a:r>
          <a:rPr lang="en-US"/>
          <a:t>Too small to even see what you’re showing - I get that that’s kind of the point, but I think it’s not even working for that at the moment. What do you think?</a:t>
        </a:r>
      </a:p>
    </p188:txBody>
    <p188:extLst>
      <p:ext xmlns:p="http://schemas.openxmlformats.org/presentationml/2006/main" uri="{57CB4572-C831-44C2-8A1C-0ADB6CCDFE69}">
        <p223:reactions xmlns:p223="http://schemas.microsoft.com/office/powerpoint/2022/03/main">
          <p223:rxn type="👍">
            <p223:instance time="2025-07-17T02:15:30.168" authorId="{42032509-1242-5A30-6994-669A4B75B7B9}"/>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286F0-5D44-442A-89D7-9EA0829990CE}" type="datetimeFigureOut">
              <a:rPr lang="en-US" smtClean="0"/>
              <a:t>7/17/2025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A928-C791-423D-8AB9-F59BCD590E35}" type="slidenum">
              <a:rPr lang="en-US" smtClean="0"/>
              <a:t>‹#›</a:t>
            </a:fld>
            <a:endParaRPr lang="en-US"/>
          </a:p>
        </p:txBody>
      </p:sp>
    </p:spTree>
    <p:extLst>
      <p:ext uri="{BB962C8B-B14F-4D97-AF65-F5344CB8AC3E}">
        <p14:creationId xmlns:p14="http://schemas.microsoft.com/office/powerpoint/2010/main" val="134415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7CF84-7D22-98C9-CD1F-A7E42F911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DC22E-6750-9425-DD7A-AC636AC63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D3774-5C32-3EC6-C8F4-3D5C8AA97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40BA43-88C5-B71E-BEE8-FD5B98A9AE85}"/>
              </a:ext>
            </a:extLst>
          </p:cNvPr>
          <p:cNvSpPr>
            <a:spLocks noGrp="1"/>
          </p:cNvSpPr>
          <p:nvPr>
            <p:ph type="sldNum" sz="quarter" idx="5"/>
          </p:nvPr>
        </p:nvSpPr>
        <p:spPr/>
        <p:txBody>
          <a:bodyPr/>
          <a:lstStyle/>
          <a:p>
            <a:fld id="{1133A928-C791-423D-8AB9-F59BCD590E35}" type="slidenum">
              <a:rPr lang="en-US" smtClean="0"/>
              <a:t>1</a:t>
            </a:fld>
            <a:endParaRPr lang="en-US"/>
          </a:p>
        </p:txBody>
      </p:sp>
    </p:spTree>
    <p:extLst>
      <p:ext uri="{BB962C8B-B14F-4D97-AF65-F5344CB8AC3E}">
        <p14:creationId xmlns:p14="http://schemas.microsoft.com/office/powerpoint/2010/main" val="1052268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C80BC-EE59-C33C-BF67-119B36AA5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747DC-1A55-FA7E-6AC2-ABF221489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34540-2FBF-272C-F12C-FD3A06FC9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FAD3B5-B57E-4854-A96E-33E1A0552FBD}"/>
              </a:ext>
            </a:extLst>
          </p:cNvPr>
          <p:cNvSpPr>
            <a:spLocks noGrp="1"/>
          </p:cNvSpPr>
          <p:nvPr>
            <p:ph type="sldNum" sz="quarter" idx="5"/>
          </p:nvPr>
        </p:nvSpPr>
        <p:spPr/>
        <p:txBody>
          <a:bodyPr/>
          <a:lstStyle/>
          <a:p>
            <a:fld id="{1133A928-C791-423D-8AB9-F59BCD590E35}" type="slidenum">
              <a:rPr lang="en-US" smtClean="0"/>
              <a:t>13</a:t>
            </a:fld>
            <a:endParaRPr lang="en-US"/>
          </a:p>
        </p:txBody>
      </p:sp>
    </p:spTree>
    <p:extLst>
      <p:ext uri="{BB962C8B-B14F-4D97-AF65-F5344CB8AC3E}">
        <p14:creationId xmlns:p14="http://schemas.microsoft.com/office/powerpoint/2010/main" val="20325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DEE87-C7DD-CA52-9F4C-DB94886F1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7BCB4-AEEB-79E8-08C5-2B56482DA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DD0E6-157B-4460-8CA8-2C04E595B102}"/>
              </a:ext>
            </a:extLst>
          </p:cNvPr>
          <p:cNvSpPr>
            <a:spLocks noGrp="1"/>
          </p:cNvSpPr>
          <p:nvPr>
            <p:ph type="body" idx="1"/>
          </p:nvPr>
        </p:nvSpPr>
        <p:spPr/>
        <p:txBody>
          <a:bodyPr/>
          <a:lstStyle/>
          <a:p>
            <a:r>
              <a:rPr lang="en-US"/>
              <a:t>Mention how LLMs don’t have:</a:t>
            </a:r>
            <a:br>
              <a:rPr lang="en-US"/>
            </a:br>
            <a:r>
              <a:rPr lang="en-US"/>
              <a:t>- causal mechanisms</a:t>
            </a:r>
            <a:br>
              <a:rPr lang="en-US"/>
            </a:br>
            <a:r>
              <a:rPr lang="en-US"/>
              <a:t>- a working memory</a:t>
            </a:r>
            <a:br>
              <a:rPr lang="en-US"/>
            </a:br>
            <a:r>
              <a:rPr lang="en-US"/>
              <a:t>- a physical understanding of the world</a:t>
            </a:r>
            <a:br>
              <a:rPr lang="en-US"/>
            </a:br>
            <a:r>
              <a:rPr lang="en-US"/>
              <a:t>- a way to evaluate its outputs on its own or learn on its own</a:t>
            </a:r>
            <a:br>
              <a:rPr lang="en-US"/>
            </a:br>
            <a:endParaRPr lang="en-US"/>
          </a:p>
        </p:txBody>
      </p:sp>
      <p:sp>
        <p:nvSpPr>
          <p:cNvPr id="4" name="Slide Number Placeholder 3">
            <a:extLst>
              <a:ext uri="{FF2B5EF4-FFF2-40B4-BE49-F238E27FC236}">
                <a16:creationId xmlns:a16="http://schemas.microsoft.com/office/drawing/2014/main" id="{72B19F35-3C7B-93B6-9A24-9EEA62291C8C}"/>
              </a:ext>
            </a:extLst>
          </p:cNvPr>
          <p:cNvSpPr>
            <a:spLocks noGrp="1"/>
          </p:cNvSpPr>
          <p:nvPr>
            <p:ph type="sldNum" sz="quarter" idx="5"/>
          </p:nvPr>
        </p:nvSpPr>
        <p:spPr/>
        <p:txBody>
          <a:bodyPr/>
          <a:lstStyle/>
          <a:p>
            <a:fld id="{1133A928-C791-423D-8AB9-F59BCD590E35}" type="slidenum">
              <a:rPr lang="en-US" smtClean="0"/>
              <a:t>14</a:t>
            </a:fld>
            <a:endParaRPr lang="en-US"/>
          </a:p>
        </p:txBody>
      </p:sp>
    </p:spTree>
    <p:extLst>
      <p:ext uri="{BB962C8B-B14F-4D97-AF65-F5344CB8AC3E}">
        <p14:creationId xmlns:p14="http://schemas.microsoft.com/office/powerpoint/2010/main" val="364307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F5CF9-51C8-F277-8A83-C0588E017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27A1DC-F025-5410-13E5-43825CF4C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7EC826-17DF-EAFC-AAB3-D0F2A0FFCAC6}"/>
              </a:ext>
            </a:extLst>
          </p:cNvPr>
          <p:cNvSpPr>
            <a:spLocks noGrp="1"/>
          </p:cNvSpPr>
          <p:nvPr>
            <p:ph type="body" idx="1"/>
          </p:nvPr>
        </p:nvSpPr>
        <p:spPr/>
        <p:txBody>
          <a:bodyPr/>
          <a:lstStyle/>
          <a:p>
            <a:r>
              <a:rPr lang="en-US"/>
              <a:t>We're living in an age where machine learning models can achieve remarkable accuracy, but there's a fundamental problem: most of these models are black boxes. This is not to be taken literally because you can definitely examine the parameters of a neural network but they are far too complex to make sense. A neural network might correctly predict customer churn 95% of the time, but when asked why a particular customer is likely to leave, it can't give us a clear answer. This lack of transparency creates problems in high-stakes domains like healthcare, finance, and criminal justice, where understanding the reasoning is just as important as the prediction itself.</a:t>
            </a:r>
          </a:p>
        </p:txBody>
      </p:sp>
      <p:sp>
        <p:nvSpPr>
          <p:cNvPr id="4" name="Slide Number Placeholder 3">
            <a:extLst>
              <a:ext uri="{FF2B5EF4-FFF2-40B4-BE49-F238E27FC236}">
                <a16:creationId xmlns:a16="http://schemas.microsoft.com/office/drawing/2014/main" id="{54493E9F-881C-FE9B-4C6A-CFBA4716ADC4}"/>
              </a:ext>
            </a:extLst>
          </p:cNvPr>
          <p:cNvSpPr>
            <a:spLocks noGrp="1"/>
          </p:cNvSpPr>
          <p:nvPr>
            <p:ph type="sldNum" sz="quarter" idx="5"/>
          </p:nvPr>
        </p:nvSpPr>
        <p:spPr/>
        <p:txBody>
          <a:bodyPr/>
          <a:lstStyle/>
          <a:p>
            <a:fld id="{1133A928-C791-423D-8AB9-F59BCD590E35}" type="slidenum">
              <a:rPr lang="en-US" smtClean="0"/>
              <a:t>15</a:t>
            </a:fld>
            <a:endParaRPr lang="en-US"/>
          </a:p>
        </p:txBody>
      </p:sp>
    </p:spTree>
    <p:extLst>
      <p:ext uri="{BB962C8B-B14F-4D97-AF65-F5344CB8AC3E}">
        <p14:creationId xmlns:p14="http://schemas.microsoft.com/office/powerpoint/2010/main" val="143224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C7D4F-F125-E52C-7D55-5C77D6EE9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EC610-CA6D-C53E-A8F6-078D9BF54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96714B-E708-D2B6-8A64-38E79C37F4AC}"/>
              </a:ext>
            </a:extLst>
          </p:cNvPr>
          <p:cNvSpPr>
            <a:spLocks noGrp="1"/>
          </p:cNvSpPr>
          <p:nvPr>
            <p:ph type="body" idx="1"/>
          </p:nvPr>
        </p:nvSpPr>
        <p:spPr/>
        <p:txBody>
          <a:bodyPr/>
          <a:lstStyle/>
          <a:p>
            <a:r>
              <a:rPr lang="en-US"/>
              <a:t>Before diving into specific models, let's establish what we mean by interpretability. A truly interpretable model should be transparent - you can see how it makes decisions. It should be simple enough for humans to understand, consistent in its reasoning, and provide actionable insights. Most importantly, it should be auditable - you should be able to trace back through the logic to understand exactly why a particular prediction was made.</a:t>
            </a:r>
          </a:p>
        </p:txBody>
      </p:sp>
      <p:sp>
        <p:nvSpPr>
          <p:cNvPr id="4" name="Slide Number Placeholder 3">
            <a:extLst>
              <a:ext uri="{FF2B5EF4-FFF2-40B4-BE49-F238E27FC236}">
                <a16:creationId xmlns:a16="http://schemas.microsoft.com/office/drawing/2014/main" id="{46348C6C-4013-8A7C-2749-7CDE7A3CE6B0}"/>
              </a:ext>
            </a:extLst>
          </p:cNvPr>
          <p:cNvSpPr>
            <a:spLocks noGrp="1"/>
          </p:cNvSpPr>
          <p:nvPr>
            <p:ph type="sldNum" sz="quarter" idx="5"/>
          </p:nvPr>
        </p:nvSpPr>
        <p:spPr/>
        <p:txBody>
          <a:bodyPr/>
          <a:lstStyle/>
          <a:p>
            <a:fld id="{1133A928-C791-423D-8AB9-F59BCD590E35}" type="slidenum">
              <a:rPr lang="en-US" smtClean="0"/>
              <a:t>16</a:t>
            </a:fld>
            <a:endParaRPr lang="en-US"/>
          </a:p>
        </p:txBody>
      </p:sp>
    </p:spTree>
    <p:extLst>
      <p:ext uri="{BB962C8B-B14F-4D97-AF65-F5344CB8AC3E}">
        <p14:creationId xmlns:p14="http://schemas.microsoft.com/office/powerpoint/2010/main" val="3233962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E9779-B4BB-45C3-4866-38D86B1E6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993C0-345F-0630-071C-B59629D20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CA140-D35B-D05C-04EE-44C4F8520E9D}"/>
              </a:ext>
            </a:extLst>
          </p:cNvPr>
          <p:cNvSpPr>
            <a:spLocks noGrp="1"/>
          </p:cNvSpPr>
          <p:nvPr>
            <p:ph type="body" idx="1"/>
          </p:nvPr>
        </p:nvSpPr>
        <p:spPr/>
        <p:txBody>
          <a:bodyPr/>
          <a:lstStyle/>
          <a:p>
            <a:r>
              <a:rPr lang="en-US"/>
              <a:t>This is where rule-based models shine. They mirror the way humans naturally make decisions - through a series of if-then rules and conditions. When a doctor diagnoses a patient, they're essentially following a mental decision tree: if symptoms include fever and cough, then consider respiratory infection; if age is above 65, then increase concern level. Rule-based models formalize this intuitive process, creating transparent decision structures that humans can easily follow and understand. For instance, this decision tree of when to use a decision tree!</a:t>
            </a:r>
          </a:p>
        </p:txBody>
      </p:sp>
      <p:sp>
        <p:nvSpPr>
          <p:cNvPr id="4" name="Slide Number Placeholder 3">
            <a:extLst>
              <a:ext uri="{FF2B5EF4-FFF2-40B4-BE49-F238E27FC236}">
                <a16:creationId xmlns:a16="http://schemas.microsoft.com/office/drawing/2014/main" id="{58CBD42A-2C14-4310-0B1D-714161FC13E5}"/>
              </a:ext>
            </a:extLst>
          </p:cNvPr>
          <p:cNvSpPr>
            <a:spLocks noGrp="1"/>
          </p:cNvSpPr>
          <p:nvPr>
            <p:ph type="sldNum" sz="quarter" idx="5"/>
          </p:nvPr>
        </p:nvSpPr>
        <p:spPr/>
        <p:txBody>
          <a:bodyPr/>
          <a:lstStyle/>
          <a:p>
            <a:fld id="{1133A928-C791-423D-8AB9-F59BCD590E35}" type="slidenum">
              <a:rPr lang="en-US" smtClean="0"/>
              <a:t>17</a:t>
            </a:fld>
            <a:endParaRPr lang="en-US"/>
          </a:p>
        </p:txBody>
      </p:sp>
    </p:spTree>
    <p:extLst>
      <p:ext uri="{BB962C8B-B14F-4D97-AF65-F5344CB8AC3E}">
        <p14:creationId xmlns:p14="http://schemas.microsoft.com/office/powerpoint/2010/main" val="1281535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4CBC2-CD01-6EC6-E01B-10BEBC858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49AA3-505A-DD4E-BC51-249F8F13F4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5B09A6-E2F1-2E77-05C3-CE5EC12BE806}"/>
              </a:ext>
            </a:extLst>
          </p:cNvPr>
          <p:cNvSpPr>
            <a:spLocks noGrp="1"/>
          </p:cNvSpPr>
          <p:nvPr>
            <p:ph type="body" idx="1"/>
          </p:nvPr>
        </p:nvSpPr>
        <p:spPr/>
        <p:txBody>
          <a:bodyPr/>
          <a:lstStyle/>
          <a:p>
            <a:r>
              <a:rPr lang="en-US"/>
              <a:t>Let's look at a concrete example using bank customer churn data. Our task is to predict which customers will leave the bank. This is a classic business problem that could help identify customers at risk of leaving. Although there’s a tendency to chase metrics to find the model with the highest predictive performance, we rather focus on interpretability to find root causes.</a:t>
            </a:r>
          </a:p>
        </p:txBody>
      </p:sp>
      <p:sp>
        <p:nvSpPr>
          <p:cNvPr id="4" name="Slide Number Placeholder 3">
            <a:extLst>
              <a:ext uri="{FF2B5EF4-FFF2-40B4-BE49-F238E27FC236}">
                <a16:creationId xmlns:a16="http://schemas.microsoft.com/office/drawing/2014/main" id="{D6F11DEE-6469-A9BE-AE02-66E60F2AF30A}"/>
              </a:ext>
            </a:extLst>
          </p:cNvPr>
          <p:cNvSpPr>
            <a:spLocks noGrp="1"/>
          </p:cNvSpPr>
          <p:nvPr>
            <p:ph type="sldNum" sz="quarter" idx="5"/>
          </p:nvPr>
        </p:nvSpPr>
        <p:spPr/>
        <p:txBody>
          <a:bodyPr/>
          <a:lstStyle/>
          <a:p>
            <a:fld id="{1133A928-C791-423D-8AB9-F59BCD590E35}" type="slidenum">
              <a:rPr lang="en-US" smtClean="0"/>
              <a:t>19</a:t>
            </a:fld>
            <a:endParaRPr lang="en-US"/>
          </a:p>
        </p:txBody>
      </p:sp>
    </p:spTree>
    <p:extLst>
      <p:ext uri="{BB962C8B-B14F-4D97-AF65-F5344CB8AC3E}">
        <p14:creationId xmlns:p14="http://schemas.microsoft.com/office/powerpoint/2010/main" val="1505177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CA0D6-B73E-E3E8-CC4E-4A99B9AFA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0E448-C424-D3B6-13FC-A6C5251E6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2616D-3C0A-FF86-8CC1-51E0D6480D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E14091-2EC7-C5FE-CB9D-8EAD7E950A72}"/>
              </a:ext>
            </a:extLst>
          </p:cNvPr>
          <p:cNvSpPr>
            <a:spLocks noGrp="1"/>
          </p:cNvSpPr>
          <p:nvPr>
            <p:ph type="sldNum" sz="quarter" idx="5"/>
          </p:nvPr>
        </p:nvSpPr>
        <p:spPr/>
        <p:txBody>
          <a:bodyPr/>
          <a:lstStyle/>
          <a:p>
            <a:fld id="{1133A928-C791-423D-8AB9-F59BCD590E35}" type="slidenum">
              <a:rPr lang="en-US" smtClean="0"/>
              <a:t>20</a:t>
            </a:fld>
            <a:endParaRPr lang="en-US"/>
          </a:p>
        </p:txBody>
      </p:sp>
    </p:spTree>
    <p:extLst>
      <p:ext uri="{BB962C8B-B14F-4D97-AF65-F5344CB8AC3E}">
        <p14:creationId xmlns:p14="http://schemas.microsoft.com/office/powerpoint/2010/main" val="176294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CB445-5ACC-7597-0101-C4740350D5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B18EB-EEB6-304E-3914-855500FE6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29CEF-E1B2-B0FD-A822-C60F6C819A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6D2DE5-037A-038A-CB53-5BC0DFA8CD93}"/>
              </a:ext>
            </a:extLst>
          </p:cNvPr>
          <p:cNvSpPr>
            <a:spLocks noGrp="1"/>
          </p:cNvSpPr>
          <p:nvPr>
            <p:ph type="sldNum" sz="quarter" idx="5"/>
          </p:nvPr>
        </p:nvSpPr>
        <p:spPr/>
        <p:txBody>
          <a:bodyPr/>
          <a:lstStyle/>
          <a:p>
            <a:fld id="{1133A928-C791-423D-8AB9-F59BCD590E35}" type="slidenum">
              <a:rPr lang="en-US" smtClean="0"/>
              <a:t>21</a:t>
            </a:fld>
            <a:endParaRPr lang="en-US"/>
          </a:p>
        </p:txBody>
      </p:sp>
    </p:spTree>
    <p:extLst>
      <p:ext uri="{BB962C8B-B14F-4D97-AF65-F5344CB8AC3E}">
        <p14:creationId xmlns:p14="http://schemas.microsoft.com/office/powerpoint/2010/main" val="677285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C4AE8-DEAF-BD6E-77C8-68F1228AA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C0AD2F-E089-507E-70A0-E032BA012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7FC6C-8782-1D72-F0F5-D16E1416386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37A1F4-CDB7-18A8-AE82-D65E851AD66D}"/>
              </a:ext>
            </a:extLst>
          </p:cNvPr>
          <p:cNvSpPr>
            <a:spLocks noGrp="1"/>
          </p:cNvSpPr>
          <p:nvPr>
            <p:ph type="sldNum" sz="quarter" idx="5"/>
          </p:nvPr>
        </p:nvSpPr>
        <p:spPr/>
        <p:txBody>
          <a:bodyPr/>
          <a:lstStyle/>
          <a:p>
            <a:fld id="{1133A928-C791-423D-8AB9-F59BCD590E35}" type="slidenum">
              <a:rPr lang="en-US" smtClean="0"/>
              <a:t>22</a:t>
            </a:fld>
            <a:endParaRPr lang="en-US"/>
          </a:p>
        </p:txBody>
      </p:sp>
    </p:spTree>
    <p:extLst>
      <p:ext uri="{BB962C8B-B14F-4D97-AF65-F5344CB8AC3E}">
        <p14:creationId xmlns:p14="http://schemas.microsoft.com/office/powerpoint/2010/main" val="9875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DDB88-AF37-BBA4-B531-5D376A3C2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56A6B-E2F7-BD39-CFA3-34C748F02E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1B093A-75F6-EFA8-879A-1CD63722440D}"/>
              </a:ext>
            </a:extLst>
          </p:cNvPr>
          <p:cNvSpPr>
            <a:spLocks noGrp="1"/>
          </p:cNvSpPr>
          <p:nvPr>
            <p:ph type="body" idx="1"/>
          </p:nvPr>
        </p:nvSpPr>
        <p:spPr/>
        <p:txBody>
          <a:bodyPr/>
          <a:lstStyle/>
          <a:p>
            <a:r>
              <a:rPr lang="en-US"/>
              <a:t>One of the most powerful aspects of decision trees is that we can easily extract explicit rules. For each path through the tree, we collect all the conditions and combine them into readable if-then statements. For example: "If Age&gt; 42 AND Number of Products ==1 and </a:t>
            </a:r>
            <a:r>
              <a:rPr lang="en-US" err="1"/>
              <a:t>IsActiveMember</a:t>
            </a:r>
            <a:r>
              <a:rPr lang="en-US"/>
              <a:t> == False, then predict churn with a score of 84.5.” These rules can be stored, shared, and even used independently of the original tree structure.</a:t>
            </a:r>
          </a:p>
        </p:txBody>
      </p:sp>
      <p:sp>
        <p:nvSpPr>
          <p:cNvPr id="4" name="Slide Number Placeholder 3">
            <a:extLst>
              <a:ext uri="{FF2B5EF4-FFF2-40B4-BE49-F238E27FC236}">
                <a16:creationId xmlns:a16="http://schemas.microsoft.com/office/drawing/2014/main" id="{4B917533-7FC6-4BC0-E141-2CA3A7625EC5}"/>
              </a:ext>
            </a:extLst>
          </p:cNvPr>
          <p:cNvSpPr>
            <a:spLocks noGrp="1"/>
          </p:cNvSpPr>
          <p:nvPr>
            <p:ph type="sldNum" sz="quarter" idx="5"/>
          </p:nvPr>
        </p:nvSpPr>
        <p:spPr/>
        <p:txBody>
          <a:bodyPr/>
          <a:lstStyle/>
          <a:p>
            <a:fld id="{1133A928-C791-423D-8AB9-F59BCD590E35}" type="slidenum">
              <a:rPr lang="en-US" smtClean="0"/>
              <a:t>23</a:t>
            </a:fld>
            <a:endParaRPr lang="en-US"/>
          </a:p>
        </p:txBody>
      </p:sp>
    </p:spTree>
    <p:extLst>
      <p:ext uri="{BB962C8B-B14F-4D97-AF65-F5344CB8AC3E}">
        <p14:creationId xmlns:p14="http://schemas.microsoft.com/office/powerpoint/2010/main" val="531666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everyone to this presentation on interpretable machine learning through rule-based models. Today we'll explore how decision trees and related models provide not just accurate predictions, but clear explanations of their reasoning process. This is increasingly important in domains where we need to understand and trust our models' decisions.</a:t>
            </a:r>
          </a:p>
        </p:txBody>
      </p:sp>
      <p:sp>
        <p:nvSpPr>
          <p:cNvPr id="4" name="Slide Number Placeholder 3"/>
          <p:cNvSpPr>
            <a:spLocks noGrp="1"/>
          </p:cNvSpPr>
          <p:nvPr>
            <p:ph type="sldNum" sz="quarter" idx="5"/>
          </p:nvPr>
        </p:nvSpPr>
        <p:spPr/>
        <p:txBody>
          <a:bodyPr/>
          <a:lstStyle/>
          <a:p>
            <a:fld id="{1133A928-C791-423D-8AB9-F59BCD590E35}" type="slidenum">
              <a:rPr lang="en-US" smtClean="0"/>
              <a:t>2</a:t>
            </a:fld>
            <a:endParaRPr lang="en-US"/>
          </a:p>
        </p:txBody>
      </p:sp>
    </p:spTree>
    <p:extLst>
      <p:ext uri="{BB962C8B-B14F-4D97-AF65-F5344CB8AC3E}">
        <p14:creationId xmlns:p14="http://schemas.microsoft.com/office/powerpoint/2010/main" val="1890541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3CEC4-3215-DB35-3B1D-05A974DAD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93D0D-B9DD-2F33-121B-3DE1EA390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00A37-1DA7-E718-C92E-04EA575797A8}"/>
              </a:ext>
            </a:extLst>
          </p:cNvPr>
          <p:cNvSpPr>
            <a:spLocks noGrp="1"/>
          </p:cNvSpPr>
          <p:nvPr>
            <p:ph type="body" idx="1"/>
          </p:nvPr>
        </p:nvSpPr>
        <p:spPr/>
        <p:txBody>
          <a:bodyPr/>
          <a:lstStyle/>
          <a:p>
            <a:r>
              <a:rPr lang="en-US"/>
              <a:t>Decision trees create very distinctive decision boundaries - they carve up the feature space into rectangular regions. Each region corresponds to a leaf node in the tree. This geometric interpretation helps us understand not just what the model predicts, but how it partitions the problem space. We can visually inspect whether these boundaries make sense given the actual data distribution, which is much harder to do with more complex models.</a:t>
            </a:r>
          </a:p>
        </p:txBody>
      </p:sp>
      <p:sp>
        <p:nvSpPr>
          <p:cNvPr id="4" name="Slide Number Placeholder 3">
            <a:extLst>
              <a:ext uri="{FF2B5EF4-FFF2-40B4-BE49-F238E27FC236}">
                <a16:creationId xmlns:a16="http://schemas.microsoft.com/office/drawing/2014/main" id="{73D93593-DA21-F200-A540-9B612887E8A6}"/>
              </a:ext>
            </a:extLst>
          </p:cNvPr>
          <p:cNvSpPr>
            <a:spLocks noGrp="1"/>
          </p:cNvSpPr>
          <p:nvPr>
            <p:ph type="sldNum" sz="quarter" idx="5"/>
          </p:nvPr>
        </p:nvSpPr>
        <p:spPr/>
        <p:txBody>
          <a:bodyPr/>
          <a:lstStyle/>
          <a:p>
            <a:fld id="{1133A928-C791-423D-8AB9-F59BCD590E35}" type="slidenum">
              <a:rPr lang="en-US" smtClean="0"/>
              <a:t>24</a:t>
            </a:fld>
            <a:endParaRPr lang="en-US"/>
          </a:p>
        </p:txBody>
      </p:sp>
    </p:spTree>
    <p:extLst>
      <p:ext uri="{BB962C8B-B14F-4D97-AF65-F5344CB8AC3E}">
        <p14:creationId xmlns:p14="http://schemas.microsoft.com/office/powerpoint/2010/main" val="1399609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2B5CC-AEBA-F49D-72FB-283253A6B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ACA67-2F33-0B53-FBD6-09D3B87A3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A35E9A-5B53-6A15-0FDE-14CC5C6528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293612-2CC2-DC4D-2466-6AAD07ACC63A}"/>
              </a:ext>
            </a:extLst>
          </p:cNvPr>
          <p:cNvSpPr>
            <a:spLocks noGrp="1"/>
          </p:cNvSpPr>
          <p:nvPr>
            <p:ph type="sldNum" sz="quarter" idx="5"/>
          </p:nvPr>
        </p:nvSpPr>
        <p:spPr/>
        <p:txBody>
          <a:bodyPr/>
          <a:lstStyle/>
          <a:p>
            <a:fld id="{1133A928-C791-423D-8AB9-F59BCD590E35}" type="slidenum">
              <a:rPr lang="en-US" smtClean="0"/>
              <a:t>25</a:t>
            </a:fld>
            <a:endParaRPr lang="en-US"/>
          </a:p>
        </p:txBody>
      </p:sp>
    </p:spTree>
    <p:extLst>
      <p:ext uri="{BB962C8B-B14F-4D97-AF65-F5344CB8AC3E}">
        <p14:creationId xmlns:p14="http://schemas.microsoft.com/office/powerpoint/2010/main" val="3222398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D8F1-586C-6009-2E87-C40B66FB7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82FC7-D816-92BA-7FF7-14FEB73E4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E3772-5198-600C-56E8-E7B489667D02}"/>
              </a:ext>
            </a:extLst>
          </p:cNvPr>
          <p:cNvSpPr>
            <a:spLocks noGrp="1"/>
          </p:cNvSpPr>
          <p:nvPr>
            <p:ph type="body" idx="1"/>
          </p:nvPr>
        </p:nvSpPr>
        <p:spPr/>
        <p:txBody>
          <a:bodyPr/>
          <a:lstStyle/>
          <a:p>
            <a:r>
              <a:rPr lang="en-US"/>
              <a:t>While decision trees are naturally interpretable, they're not perfect. Standard algorithms like CART optimize for predictive accuracy, not interpretability. This can lead to unnecessarily complex trees with redundant conditions. Trees are also notoriously unstable - small changes in the training data can result in completely different tree structures. And they're limited to axis-aligned splits, which means they can't capture diagonal boundaries that might be more natural for certain problems. However, other kinds of decision boundaries like this curved one for the Quadratic Discriminant Analysis model are impossible to describe in a human-friendly way. </a:t>
            </a:r>
          </a:p>
        </p:txBody>
      </p:sp>
      <p:sp>
        <p:nvSpPr>
          <p:cNvPr id="4" name="Slide Number Placeholder 3">
            <a:extLst>
              <a:ext uri="{FF2B5EF4-FFF2-40B4-BE49-F238E27FC236}">
                <a16:creationId xmlns:a16="http://schemas.microsoft.com/office/drawing/2014/main" id="{A108D8FD-221C-C321-D944-B3EE4A859E4D}"/>
              </a:ext>
            </a:extLst>
          </p:cNvPr>
          <p:cNvSpPr>
            <a:spLocks noGrp="1"/>
          </p:cNvSpPr>
          <p:nvPr>
            <p:ph type="sldNum" sz="quarter" idx="5"/>
          </p:nvPr>
        </p:nvSpPr>
        <p:spPr/>
        <p:txBody>
          <a:bodyPr/>
          <a:lstStyle/>
          <a:p>
            <a:fld id="{1133A928-C791-423D-8AB9-F59BCD590E35}" type="slidenum">
              <a:rPr lang="en-US" smtClean="0"/>
              <a:t>26</a:t>
            </a:fld>
            <a:endParaRPr lang="en-US"/>
          </a:p>
        </p:txBody>
      </p:sp>
    </p:spTree>
    <p:extLst>
      <p:ext uri="{BB962C8B-B14F-4D97-AF65-F5344CB8AC3E}">
        <p14:creationId xmlns:p14="http://schemas.microsoft.com/office/powerpoint/2010/main" val="2936239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EFC5C-4CE8-553D-CFEB-CEB7EFCCC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F2B2E-A922-E1A4-C614-2F0070FA2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92CF3-1E7E-CB23-AAB5-2929067CEC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79B2BD-96B9-5DFC-5010-C2CE6209C762}"/>
              </a:ext>
            </a:extLst>
          </p:cNvPr>
          <p:cNvSpPr>
            <a:spLocks noGrp="1"/>
          </p:cNvSpPr>
          <p:nvPr>
            <p:ph type="sldNum" sz="quarter" idx="5"/>
          </p:nvPr>
        </p:nvSpPr>
        <p:spPr/>
        <p:txBody>
          <a:bodyPr/>
          <a:lstStyle/>
          <a:p>
            <a:fld id="{1133A928-C791-423D-8AB9-F59BCD590E35}" type="slidenum">
              <a:rPr lang="en-US" smtClean="0"/>
              <a:t>28</a:t>
            </a:fld>
            <a:endParaRPr lang="en-US"/>
          </a:p>
        </p:txBody>
      </p:sp>
    </p:spTree>
    <p:extLst>
      <p:ext uri="{BB962C8B-B14F-4D97-AF65-F5344CB8AC3E}">
        <p14:creationId xmlns:p14="http://schemas.microsoft.com/office/powerpoint/2010/main" val="1525674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09B16-E9AD-515F-C90A-C64F2A201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579FD6-33B3-B574-64B6-0B83B3627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34D0-33B9-AD71-8968-9499A7C40DD3}"/>
              </a:ext>
            </a:extLst>
          </p:cNvPr>
          <p:cNvSpPr>
            <a:spLocks noGrp="1"/>
          </p:cNvSpPr>
          <p:nvPr>
            <p:ph type="body" idx="1"/>
          </p:nvPr>
        </p:nvSpPr>
        <p:spPr/>
        <p:txBody>
          <a:bodyPr/>
          <a:lstStyle/>
          <a:p>
            <a:r>
              <a:rPr lang="en-US"/>
              <a:t>Decision trees are just one member of a broader family of rule-based models. Each approach has different strengths and trade-offs. Rule sets treat all rules equally and combine their predictions. Rule lists enforce an order where earlier rules take precedence. Rule trees use different algorithms specifically designed for interpretability. And hybrid models combine the best of multiple approaches.</a:t>
            </a:r>
          </a:p>
        </p:txBody>
      </p:sp>
      <p:sp>
        <p:nvSpPr>
          <p:cNvPr id="4" name="Slide Number Placeholder 3">
            <a:extLst>
              <a:ext uri="{FF2B5EF4-FFF2-40B4-BE49-F238E27FC236}">
                <a16:creationId xmlns:a16="http://schemas.microsoft.com/office/drawing/2014/main" id="{A4C6CEB3-0883-293E-CAD6-762B6D0E112D}"/>
              </a:ext>
            </a:extLst>
          </p:cNvPr>
          <p:cNvSpPr>
            <a:spLocks noGrp="1"/>
          </p:cNvSpPr>
          <p:nvPr>
            <p:ph type="sldNum" sz="quarter" idx="5"/>
          </p:nvPr>
        </p:nvSpPr>
        <p:spPr/>
        <p:txBody>
          <a:bodyPr/>
          <a:lstStyle/>
          <a:p>
            <a:fld id="{1133A928-C791-423D-8AB9-F59BCD590E35}" type="slidenum">
              <a:rPr lang="en-US" smtClean="0"/>
              <a:t>29</a:t>
            </a:fld>
            <a:endParaRPr lang="en-US"/>
          </a:p>
        </p:txBody>
      </p:sp>
    </p:spTree>
    <p:extLst>
      <p:ext uri="{BB962C8B-B14F-4D97-AF65-F5344CB8AC3E}">
        <p14:creationId xmlns:p14="http://schemas.microsoft.com/office/powerpoint/2010/main" val="1114718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E1F6F-0BF7-62E9-25F6-1780A9FF57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131E5-F8E8-A9D3-7B77-7A56CC987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743D8B-2AC4-4FCB-73BA-B7FCAD1C521E}"/>
              </a:ext>
            </a:extLst>
          </p:cNvPr>
          <p:cNvSpPr>
            <a:spLocks noGrp="1"/>
          </p:cNvSpPr>
          <p:nvPr>
            <p:ph type="body" idx="1"/>
          </p:nvPr>
        </p:nvSpPr>
        <p:spPr/>
        <p:txBody>
          <a:bodyPr/>
          <a:lstStyle/>
          <a:p>
            <a:r>
              <a:rPr lang="en-US"/>
              <a:t>Rule sets take a democratic approach to decision making. Instead of following a single path like in a decision tree, rule sets evaluate all applicable rules and combine their predictions. Each rule contributes a weighted vote to the final decision. This can capture more nuanced patterns than a single tree path, but it also makes the decision process more complex to explain since you need to consider multiple rules simultaneously.</a:t>
            </a:r>
          </a:p>
        </p:txBody>
      </p:sp>
      <p:sp>
        <p:nvSpPr>
          <p:cNvPr id="4" name="Slide Number Placeholder 3">
            <a:extLst>
              <a:ext uri="{FF2B5EF4-FFF2-40B4-BE49-F238E27FC236}">
                <a16:creationId xmlns:a16="http://schemas.microsoft.com/office/drawing/2014/main" id="{DB8BD54C-0055-A150-E773-84FC4A162A4A}"/>
              </a:ext>
            </a:extLst>
          </p:cNvPr>
          <p:cNvSpPr>
            <a:spLocks noGrp="1"/>
          </p:cNvSpPr>
          <p:nvPr>
            <p:ph type="sldNum" sz="quarter" idx="5"/>
          </p:nvPr>
        </p:nvSpPr>
        <p:spPr/>
        <p:txBody>
          <a:bodyPr/>
          <a:lstStyle/>
          <a:p>
            <a:fld id="{1133A928-C791-423D-8AB9-F59BCD590E35}" type="slidenum">
              <a:rPr lang="en-US" smtClean="0"/>
              <a:t>30</a:t>
            </a:fld>
            <a:endParaRPr lang="en-US"/>
          </a:p>
        </p:txBody>
      </p:sp>
    </p:spTree>
    <p:extLst>
      <p:ext uri="{BB962C8B-B14F-4D97-AF65-F5344CB8AC3E}">
        <p14:creationId xmlns:p14="http://schemas.microsoft.com/office/powerpoint/2010/main" val="465974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A3F57-00EB-328C-5D4D-AD87453EE9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B9008-3210-49EF-59F9-617B188A9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3B1E2-DC58-568E-FC5F-88E14214AE4D}"/>
              </a:ext>
            </a:extLst>
          </p:cNvPr>
          <p:cNvSpPr>
            <a:spLocks noGrp="1"/>
          </p:cNvSpPr>
          <p:nvPr>
            <p:ph type="body" idx="1"/>
          </p:nvPr>
        </p:nvSpPr>
        <p:spPr/>
        <p:txBody>
          <a:bodyPr/>
          <a:lstStyle/>
          <a:p>
            <a:r>
              <a:rPr lang="en-US"/>
              <a:t>Rule lists enforce a strict order where the first matching rule determines the prediction. This is like a series of if-else statements in programming. The advantage is crystal-clear logic - you know exactly which rule fired for any given prediction. However, this constraint can be limiting. In practice, rule lists often end up using only one or two features, which may not capture the full complexity of the problem.</a:t>
            </a:r>
          </a:p>
        </p:txBody>
      </p:sp>
      <p:sp>
        <p:nvSpPr>
          <p:cNvPr id="4" name="Slide Number Placeholder 3">
            <a:extLst>
              <a:ext uri="{FF2B5EF4-FFF2-40B4-BE49-F238E27FC236}">
                <a16:creationId xmlns:a16="http://schemas.microsoft.com/office/drawing/2014/main" id="{65805F29-7CB3-821E-A30E-EC371A82269D}"/>
              </a:ext>
            </a:extLst>
          </p:cNvPr>
          <p:cNvSpPr>
            <a:spLocks noGrp="1"/>
          </p:cNvSpPr>
          <p:nvPr>
            <p:ph type="sldNum" sz="quarter" idx="5"/>
          </p:nvPr>
        </p:nvSpPr>
        <p:spPr/>
        <p:txBody>
          <a:bodyPr/>
          <a:lstStyle/>
          <a:p>
            <a:fld id="{1133A928-C791-423D-8AB9-F59BCD590E35}" type="slidenum">
              <a:rPr lang="en-US" smtClean="0"/>
              <a:t>31</a:t>
            </a:fld>
            <a:endParaRPr lang="en-US"/>
          </a:p>
        </p:txBody>
      </p:sp>
    </p:spTree>
    <p:extLst>
      <p:ext uri="{BB962C8B-B14F-4D97-AF65-F5344CB8AC3E}">
        <p14:creationId xmlns:p14="http://schemas.microsoft.com/office/powerpoint/2010/main" val="1286197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77CEB-9951-EB5E-A270-6474F269B0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A88E5-B87E-206B-45EE-39E65194B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532DC-A8AF-1BA6-1AF9-7B8E8793B96D}"/>
              </a:ext>
            </a:extLst>
          </p:cNvPr>
          <p:cNvSpPr>
            <a:spLocks noGrp="1"/>
          </p:cNvSpPr>
          <p:nvPr>
            <p:ph type="body" idx="1"/>
          </p:nvPr>
        </p:nvSpPr>
        <p:spPr/>
        <p:txBody>
          <a:bodyPr/>
          <a:lstStyle/>
          <a:p>
            <a:r>
              <a:rPr lang="en-US"/>
              <a:t>Rule trees like FIGS represent a new generation of algorithms designed specifically for interpretability. Unlike standard CART trees that optimize purely for accuracy, FIGS explicitly avoids redundant splits and creates cleaner, more understandable structures. It builds multiple small trees that work together additively, resulting in smoother decision boundaries that are often more intuitive than the hard rectangular boundaries of single trees.</a:t>
            </a:r>
          </a:p>
        </p:txBody>
      </p:sp>
      <p:sp>
        <p:nvSpPr>
          <p:cNvPr id="4" name="Slide Number Placeholder 3">
            <a:extLst>
              <a:ext uri="{FF2B5EF4-FFF2-40B4-BE49-F238E27FC236}">
                <a16:creationId xmlns:a16="http://schemas.microsoft.com/office/drawing/2014/main" id="{0777EA39-9E24-D106-A0F9-70A6CC52E566}"/>
              </a:ext>
            </a:extLst>
          </p:cNvPr>
          <p:cNvSpPr>
            <a:spLocks noGrp="1"/>
          </p:cNvSpPr>
          <p:nvPr>
            <p:ph type="sldNum" sz="quarter" idx="5"/>
          </p:nvPr>
        </p:nvSpPr>
        <p:spPr/>
        <p:txBody>
          <a:bodyPr/>
          <a:lstStyle/>
          <a:p>
            <a:fld id="{1133A928-C791-423D-8AB9-F59BCD590E35}" type="slidenum">
              <a:rPr lang="en-US" smtClean="0"/>
              <a:t>32</a:t>
            </a:fld>
            <a:endParaRPr lang="en-US"/>
          </a:p>
        </p:txBody>
      </p:sp>
    </p:spTree>
    <p:extLst>
      <p:ext uri="{BB962C8B-B14F-4D97-AF65-F5344CB8AC3E}">
        <p14:creationId xmlns:p14="http://schemas.microsoft.com/office/powerpoint/2010/main" val="2876488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EA2A3-05CF-B647-7765-A77580321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9C0D8-8167-671A-CF8B-0322CF5EF1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7822BE-053D-22BB-20AA-671D32FF5A01}"/>
              </a:ext>
            </a:extLst>
          </p:cNvPr>
          <p:cNvSpPr>
            <a:spLocks noGrp="1"/>
          </p:cNvSpPr>
          <p:nvPr>
            <p:ph type="body" idx="1"/>
          </p:nvPr>
        </p:nvSpPr>
        <p:spPr/>
        <p:txBody>
          <a:bodyPr/>
          <a:lstStyle/>
          <a:p>
            <a:r>
              <a:rPr lang="en-US"/>
              <a:t>RuleFit represents perhaps the most sophisticated approach to interpretable modeling. It's a two-stage process: first, it extracts rules from a tree ensemble, then it treats these rules as binary features and fits a sparse linear model. This means RuleFit can capture complex nonlinear interactions through the rules while maintaining the interpretability of linear models. The result is smoother, more realistic decision boundaries that often generalize better than pure tree approaches.</a:t>
            </a:r>
          </a:p>
        </p:txBody>
      </p:sp>
      <p:sp>
        <p:nvSpPr>
          <p:cNvPr id="4" name="Slide Number Placeholder 3">
            <a:extLst>
              <a:ext uri="{FF2B5EF4-FFF2-40B4-BE49-F238E27FC236}">
                <a16:creationId xmlns:a16="http://schemas.microsoft.com/office/drawing/2014/main" id="{C97032D0-B635-46E4-0B12-FAB9C9F8B88F}"/>
              </a:ext>
            </a:extLst>
          </p:cNvPr>
          <p:cNvSpPr>
            <a:spLocks noGrp="1"/>
          </p:cNvSpPr>
          <p:nvPr>
            <p:ph type="sldNum" sz="quarter" idx="5"/>
          </p:nvPr>
        </p:nvSpPr>
        <p:spPr/>
        <p:txBody>
          <a:bodyPr/>
          <a:lstStyle/>
          <a:p>
            <a:fld id="{1133A928-C791-423D-8AB9-F59BCD590E35}" type="slidenum">
              <a:rPr lang="en-US" smtClean="0"/>
              <a:t>33</a:t>
            </a:fld>
            <a:endParaRPr lang="en-US"/>
          </a:p>
        </p:txBody>
      </p:sp>
    </p:spTree>
    <p:extLst>
      <p:ext uri="{BB962C8B-B14F-4D97-AF65-F5344CB8AC3E}">
        <p14:creationId xmlns:p14="http://schemas.microsoft.com/office/powerpoint/2010/main" val="3290258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65AAF-B9E3-44FB-F667-106DE57CB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3F922-721A-7C73-719D-72D429E41F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0D7540-B546-330E-FBF9-1DE4A41ADA84}"/>
              </a:ext>
            </a:extLst>
          </p:cNvPr>
          <p:cNvSpPr>
            <a:spLocks noGrp="1"/>
          </p:cNvSpPr>
          <p:nvPr>
            <p:ph type="body" idx="1"/>
          </p:nvPr>
        </p:nvSpPr>
        <p:spPr/>
        <p:txBody>
          <a:bodyPr/>
          <a:lstStyle/>
          <a:p>
            <a:r>
              <a:rPr lang="en-US"/>
              <a:t>When we evaluate these models on real data, interesting patterns emerge. While most achieve similar accuracy, they differ dramatically in precision and recall. RuleFit consistently shows the best precision, making it valuable when false positives are costly. However, the best model depends on your specific needs - sometimes a simple rule list is preferable even if it's slightly less accurate, because it's much easier to understand and implement.</a:t>
            </a:r>
          </a:p>
        </p:txBody>
      </p:sp>
      <p:sp>
        <p:nvSpPr>
          <p:cNvPr id="4" name="Slide Number Placeholder 3">
            <a:extLst>
              <a:ext uri="{FF2B5EF4-FFF2-40B4-BE49-F238E27FC236}">
                <a16:creationId xmlns:a16="http://schemas.microsoft.com/office/drawing/2014/main" id="{77F17666-DE15-FF47-799A-1ECA25D5D022}"/>
              </a:ext>
            </a:extLst>
          </p:cNvPr>
          <p:cNvSpPr>
            <a:spLocks noGrp="1"/>
          </p:cNvSpPr>
          <p:nvPr>
            <p:ph type="sldNum" sz="quarter" idx="5"/>
          </p:nvPr>
        </p:nvSpPr>
        <p:spPr/>
        <p:txBody>
          <a:bodyPr/>
          <a:lstStyle/>
          <a:p>
            <a:fld id="{1133A928-C791-423D-8AB9-F59BCD590E35}" type="slidenum">
              <a:rPr lang="en-US" smtClean="0"/>
              <a:t>34</a:t>
            </a:fld>
            <a:endParaRPr lang="en-US"/>
          </a:p>
        </p:txBody>
      </p:sp>
    </p:spTree>
    <p:extLst>
      <p:ext uri="{BB962C8B-B14F-4D97-AF65-F5344CB8AC3E}">
        <p14:creationId xmlns:p14="http://schemas.microsoft.com/office/powerpoint/2010/main" val="324331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DFF55-ABA5-6CEB-A629-94C7F2B64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45612-AF3A-DEEE-72B3-F9BE2E619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00146-ABC2-84A6-4A65-19D79D9474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E53FD3-76F4-08F5-EC8C-0591A54F397C}"/>
              </a:ext>
            </a:extLst>
          </p:cNvPr>
          <p:cNvSpPr>
            <a:spLocks noGrp="1"/>
          </p:cNvSpPr>
          <p:nvPr>
            <p:ph type="sldNum" sz="quarter" idx="5"/>
          </p:nvPr>
        </p:nvSpPr>
        <p:spPr/>
        <p:txBody>
          <a:bodyPr/>
          <a:lstStyle/>
          <a:p>
            <a:fld id="{1133A928-C791-423D-8AB9-F59BCD590E35}" type="slidenum">
              <a:rPr lang="en-US" smtClean="0"/>
              <a:t>3</a:t>
            </a:fld>
            <a:endParaRPr lang="en-US"/>
          </a:p>
        </p:txBody>
      </p:sp>
    </p:spTree>
    <p:extLst>
      <p:ext uri="{BB962C8B-B14F-4D97-AF65-F5344CB8AC3E}">
        <p14:creationId xmlns:p14="http://schemas.microsoft.com/office/powerpoint/2010/main" val="1615365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803D4-F513-B5E6-DA78-4914EFA16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974E3-A7EC-659E-DCA6-0B4054BCC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FBD34-46FF-8FC7-67E4-0B53A15E6B8A}"/>
              </a:ext>
            </a:extLst>
          </p:cNvPr>
          <p:cNvSpPr>
            <a:spLocks noGrp="1"/>
          </p:cNvSpPr>
          <p:nvPr>
            <p:ph type="body" idx="1"/>
          </p:nvPr>
        </p:nvSpPr>
        <p:spPr/>
        <p:txBody>
          <a:bodyPr/>
          <a:lstStyle/>
          <a:p>
            <a:r>
              <a:rPr lang="en-US"/>
              <a:t>One of the most important insights from interpretable modeling is that evaluation shouldn't stop at the model level. Individual rules can have very different performance characteristics. A rule that looks great on training data might completely fail to generalize. We need to evaluate each rule separately on test data, looking at both its precision and recall, as well as how many samples it covers. This granular analysis is crucial for building trust in interpretable models.</a:t>
            </a:r>
          </a:p>
        </p:txBody>
      </p:sp>
      <p:sp>
        <p:nvSpPr>
          <p:cNvPr id="4" name="Slide Number Placeholder 3">
            <a:extLst>
              <a:ext uri="{FF2B5EF4-FFF2-40B4-BE49-F238E27FC236}">
                <a16:creationId xmlns:a16="http://schemas.microsoft.com/office/drawing/2014/main" id="{7E265C05-5B71-EA4C-E6D2-B1E7C750EDCB}"/>
              </a:ext>
            </a:extLst>
          </p:cNvPr>
          <p:cNvSpPr>
            <a:spLocks noGrp="1"/>
          </p:cNvSpPr>
          <p:nvPr>
            <p:ph type="sldNum" sz="quarter" idx="5"/>
          </p:nvPr>
        </p:nvSpPr>
        <p:spPr/>
        <p:txBody>
          <a:bodyPr/>
          <a:lstStyle/>
          <a:p>
            <a:fld id="{1133A928-C791-423D-8AB9-F59BCD590E35}" type="slidenum">
              <a:rPr lang="en-US" smtClean="0"/>
              <a:t>36</a:t>
            </a:fld>
            <a:endParaRPr lang="en-US"/>
          </a:p>
        </p:txBody>
      </p:sp>
    </p:spTree>
    <p:extLst>
      <p:ext uri="{BB962C8B-B14F-4D97-AF65-F5344CB8AC3E}">
        <p14:creationId xmlns:p14="http://schemas.microsoft.com/office/powerpoint/2010/main" val="2754137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CA139-B3C5-81B8-2939-64CAA928C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58749-75E8-4A97-8314-2522AEC5D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08ECBB-E312-0D01-C5A0-CC5EA2570035}"/>
              </a:ext>
            </a:extLst>
          </p:cNvPr>
          <p:cNvSpPr>
            <a:spLocks noGrp="1"/>
          </p:cNvSpPr>
          <p:nvPr>
            <p:ph type="body" idx="1"/>
          </p:nvPr>
        </p:nvSpPr>
        <p:spPr/>
        <p:txBody>
          <a:bodyPr/>
          <a:lstStyle/>
          <a:p>
            <a:r>
              <a:rPr lang="en-US"/>
              <a:t>Here's a sobering reality check from our churn example. For the FIGS model, one rule showed over 94% precision on training data but achieved just over 70% precision on test data - a complete failure to generalize. Another rule with lower training precision maintained its performance on test data. The difference? The second rule covered more samples and represented a more general pattern. This highlights why we need to be skeptical of rules that seem too good to be true.</a:t>
            </a:r>
          </a:p>
        </p:txBody>
      </p:sp>
      <p:sp>
        <p:nvSpPr>
          <p:cNvPr id="4" name="Slide Number Placeholder 3">
            <a:extLst>
              <a:ext uri="{FF2B5EF4-FFF2-40B4-BE49-F238E27FC236}">
                <a16:creationId xmlns:a16="http://schemas.microsoft.com/office/drawing/2014/main" id="{2F604301-0FCD-CBAE-DBA0-9AA79D3787DA}"/>
              </a:ext>
            </a:extLst>
          </p:cNvPr>
          <p:cNvSpPr>
            <a:spLocks noGrp="1"/>
          </p:cNvSpPr>
          <p:nvPr>
            <p:ph type="sldNum" sz="quarter" idx="5"/>
          </p:nvPr>
        </p:nvSpPr>
        <p:spPr/>
        <p:txBody>
          <a:bodyPr/>
          <a:lstStyle/>
          <a:p>
            <a:fld id="{1133A928-C791-423D-8AB9-F59BCD590E35}" type="slidenum">
              <a:rPr lang="en-US" smtClean="0"/>
              <a:t>37</a:t>
            </a:fld>
            <a:endParaRPr lang="en-US"/>
          </a:p>
        </p:txBody>
      </p:sp>
    </p:spTree>
    <p:extLst>
      <p:ext uri="{BB962C8B-B14F-4D97-AF65-F5344CB8AC3E}">
        <p14:creationId xmlns:p14="http://schemas.microsoft.com/office/powerpoint/2010/main" val="1320099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F0048-EAAA-8C21-8A9B-8A7A1F7D4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D5D88F-B6BF-0CB4-85A9-050C88DC4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DC4A5-1A51-AF79-44E0-B8B71E09E618}"/>
              </a:ext>
            </a:extLst>
          </p:cNvPr>
          <p:cNvSpPr>
            <a:spLocks noGrp="1"/>
          </p:cNvSpPr>
          <p:nvPr>
            <p:ph type="body" idx="1"/>
          </p:nvPr>
        </p:nvSpPr>
        <p:spPr/>
        <p:txBody>
          <a:bodyPr/>
          <a:lstStyle/>
          <a:p>
            <a:r>
              <a:rPr lang="en-US"/>
              <a:t>Rule stability is crucial for practical deployment. We should test rules across different time periods, customer segments, or other natural data splits. Rules that work well in one context but fail in another are red flags. We should also perform sensitivity analysis - small changes in the data shouldn't dramatically alter our rules. Finally, every rule should pass the business logic test: does it make sense from a domain perspective? We must understand how they causally connect to the target variable.</a:t>
            </a:r>
          </a:p>
        </p:txBody>
      </p:sp>
      <p:sp>
        <p:nvSpPr>
          <p:cNvPr id="4" name="Slide Number Placeholder 3">
            <a:extLst>
              <a:ext uri="{FF2B5EF4-FFF2-40B4-BE49-F238E27FC236}">
                <a16:creationId xmlns:a16="http://schemas.microsoft.com/office/drawing/2014/main" id="{946ECC8A-2AC9-F12F-D451-61D124216F9D}"/>
              </a:ext>
            </a:extLst>
          </p:cNvPr>
          <p:cNvSpPr>
            <a:spLocks noGrp="1"/>
          </p:cNvSpPr>
          <p:nvPr>
            <p:ph type="sldNum" sz="quarter" idx="5"/>
          </p:nvPr>
        </p:nvSpPr>
        <p:spPr/>
        <p:txBody>
          <a:bodyPr/>
          <a:lstStyle/>
          <a:p>
            <a:fld id="{1133A928-C791-423D-8AB9-F59BCD590E35}" type="slidenum">
              <a:rPr lang="en-US" smtClean="0"/>
              <a:t>38</a:t>
            </a:fld>
            <a:endParaRPr lang="en-US"/>
          </a:p>
        </p:txBody>
      </p:sp>
    </p:spTree>
    <p:extLst>
      <p:ext uri="{BB962C8B-B14F-4D97-AF65-F5344CB8AC3E}">
        <p14:creationId xmlns:p14="http://schemas.microsoft.com/office/powerpoint/2010/main" val="3937642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8A4F6-4B6A-EF59-0F77-335EF7BE8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47259-52A5-A615-4C4C-880DA5C24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9B95E-77B9-28ED-5900-31F59DB09589}"/>
              </a:ext>
            </a:extLst>
          </p:cNvPr>
          <p:cNvSpPr>
            <a:spLocks noGrp="1"/>
          </p:cNvSpPr>
          <p:nvPr>
            <p:ph type="body" idx="1"/>
          </p:nvPr>
        </p:nvSpPr>
        <p:spPr/>
        <p:txBody>
          <a:bodyPr/>
          <a:lstStyle/>
          <a:p>
            <a:r>
              <a:rPr lang="en-US"/>
              <a:t>Rule stability is crucial for practical deployment. We should test rules across different time periods, customer segments, or other natural data splits. Rules that work well in one context but fail in another are red flags. We should also perform sensitivity analysis - small changes in the data shouldn't dramatically alter our rules. Finally, every rule should pass the business logic test: does it make sense from a domain perspective?</a:t>
            </a:r>
          </a:p>
        </p:txBody>
      </p:sp>
      <p:sp>
        <p:nvSpPr>
          <p:cNvPr id="4" name="Slide Number Placeholder 3">
            <a:extLst>
              <a:ext uri="{FF2B5EF4-FFF2-40B4-BE49-F238E27FC236}">
                <a16:creationId xmlns:a16="http://schemas.microsoft.com/office/drawing/2014/main" id="{0965AEA9-5524-11BC-2EF1-1DDC9E92BB62}"/>
              </a:ext>
            </a:extLst>
          </p:cNvPr>
          <p:cNvSpPr>
            <a:spLocks noGrp="1"/>
          </p:cNvSpPr>
          <p:nvPr>
            <p:ph type="sldNum" sz="quarter" idx="5"/>
          </p:nvPr>
        </p:nvSpPr>
        <p:spPr/>
        <p:txBody>
          <a:bodyPr/>
          <a:lstStyle/>
          <a:p>
            <a:fld id="{1133A928-C791-423D-8AB9-F59BCD590E35}" type="slidenum">
              <a:rPr lang="en-US" smtClean="0"/>
              <a:t>39</a:t>
            </a:fld>
            <a:endParaRPr lang="en-US"/>
          </a:p>
        </p:txBody>
      </p:sp>
    </p:spTree>
    <p:extLst>
      <p:ext uri="{BB962C8B-B14F-4D97-AF65-F5344CB8AC3E}">
        <p14:creationId xmlns:p14="http://schemas.microsoft.com/office/powerpoint/2010/main" val="2344259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86FFC-42A7-6697-92D5-D1BE677C0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F870C-68F3-20F0-0B17-81BED4802D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70FEF-A97F-DB34-B2B3-5C112D0C4C6A}"/>
              </a:ext>
            </a:extLst>
          </p:cNvPr>
          <p:cNvSpPr>
            <a:spLocks noGrp="1"/>
          </p:cNvSpPr>
          <p:nvPr>
            <p:ph type="body" idx="1"/>
          </p:nvPr>
        </p:nvSpPr>
        <p:spPr/>
        <p:txBody>
          <a:bodyPr/>
          <a:lstStyle/>
          <a:p>
            <a:r>
              <a:rPr lang="en-US"/>
              <a:t>Choosing the right interpretable model depends on your specific priorities and constraints. If accuracy is paramount, RuleFit often delivers the best results. If transparency is critical, simple decision trees or rule lists might be preferable even if they're less accurate. Consider your stakeholders - a rule list might be perfect for business users who need clear precedence, while data scientists might prefer the flexibility of rule sets.</a:t>
            </a:r>
          </a:p>
        </p:txBody>
      </p:sp>
      <p:sp>
        <p:nvSpPr>
          <p:cNvPr id="4" name="Slide Number Placeholder 3">
            <a:extLst>
              <a:ext uri="{FF2B5EF4-FFF2-40B4-BE49-F238E27FC236}">
                <a16:creationId xmlns:a16="http://schemas.microsoft.com/office/drawing/2014/main" id="{259C86D1-3CF5-2FCA-75B8-4AB308CD480F}"/>
              </a:ext>
            </a:extLst>
          </p:cNvPr>
          <p:cNvSpPr>
            <a:spLocks noGrp="1"/>
          </p:cNvSpPr>
          <p:nvPr>
            <p:ph type="sldNum" sz="quarter" idx="5"/>
          </p:nvPr>
        </p:nvSpPr>
        <p:spPr/>
        <p:txBody>
          <a:bodyPr/>
          <a:lstStyle/>
          <a:p>
            <a:fld id="{1133A928-C791-423D-8AB9-F59BCD590E35}" type="slidenum">
              <a:rPr lang="en-US" smtClean="0"/>
              <a:t>40</a:t>
            </a:fld>
            <a:endParaRPr lang="en-US"/>
          </a:p>
        </p:txBody>
      </p:sp>
    </p:spTree>
    <p:extLst>
      <p:ext uri="{BB962C8B-B14F-4D97-AF65-F5344CB8AC3E}">
        <p14:creationId xmlns:p14="http://schemas.microsoft.com/office/powerpoint/2010/main" val="922390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0F315-32F6-D885-9D37-CBF1A258C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F73BB-26BD-9874-B483-70CAABA21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211C0-34E8-7D51-93E7-EA3B68EF67ED}"/>
              </a:ext>
            </a:extLst>
          </p:cNvPr>
          <p:cNvSpPr>
            <a:spLocks noGrp="1"/>
          </p:cNvSpPr>
          <p:nvPr>
            <p:ph type="body" idx="1"/>
          </p:nvPr>
        </p:nvSpPr>
        <p:spPr/>
        <p:txBody>
          <a:bodyPr/>
          <a:lstStyle/>
          <a:p>
            <a:r>
              <a:rPr lang="en-US"/>
              <a:t>Successful deployment of interpretable models requires careful planning. Start with simple approaches and gradually increase complexity only if needed. Validate your interpretations with domain experts - they can catch rules that are technically correct but practically meaningless. Document all assumptions and limitations clearly. Most importantly, plan for ongoing maintenance - rules that work today might not work tomorrow as data patterns change.</a:t>
            </a:r>
          </a:p>
        </p:txBody>
      </p:sp>
      <p:sp>
        <p:nvSpPr>
          <p:cNvPr id="4" name="Slide Number Placeholder 3">
            <a:extLst>
              <a:ext uri="{FF2B5EF4-FFF2-40B4-BE49-F238E27FC236}">
                <a16:creationId xmlns:a16="http://schemas.microsoft.com/office/drawing/2014/main" id="{B548ECB3-0599-2E75-2022-00ED8A410718}"/>
              </a:ext>
            </a:extLst>
          </p:cNvPr>
          <p:cNvSpPr>
            <a:spLocks noGrp="1"/>
          </p:cNvSpPr>
          <p:nvPr>
            <p:ph type="sldNum" sz="quarter" idx="5"/>
          </p:nvPr>
        </p:nvSpPr>
        <p:spPr/>
        <p:txBody>
          <a:bodyPr/>
          <a:lstStyle/>
          <a:p>
            <a:fld id="{1133A928-C791-423D-8AB9-F59BCD590E35}" type="slidenum">
              <a:rPr lang="en-US" smtClean="0"/>
              <a:t>41</a:t>
            </a:fld>
            <a:endParaRPr lang="en-US"/>
          </a:p>
        </p:txBody>
      </p:sp>
    </p:spTree>
    <p:extLst>
      <p:ext uri="{BB962C8B-B14F-4D97-AF65-F5344CB8AC3E}">
        <p14:creationId xmlns:p14="http://schemas.microsoft.com/office/powerpoint/2010/main" val="1782216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541AC-319E-76CB-5AD6-45A56BF45E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A0BC8-B99D-61FB-75C3-4780E9D88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CEECF-11F0-9A36-42BD-F9F81A90E9B5}"/>
              </a:ext>
            </a:extLst>
          </p:cNvPr>
          <p:cNvSpPr>
            <a:spLocks noGrp="1"/>
          </p:cNvSpPr>
          <p:nvPr>
            <p:ph type="body" idx="1"/>
          </p:nvPr>
        </p:nvSpPr>
        <p:spPr/>
        <p:txBody>
          <a:bodyPr/>
          <a:lstStyle/>
          <a:p>
            <a:r>
              <a:rPr lang="en-US"/>
              <a:t>Let's wrap up with the key takeaways. Interpretable machine learning is not just possible - it's practical and often necessary. Rule-based models provide a natural bridge between accurate predictions and human understanding. The key is comprehensive evaluation at both model and rule levels, making thoughtful trade-offs between accuracy and transparency based on your specific context. Success requires discipline in validation, documentation, and ongoing monitoring. The tools and techniques we've discussed today can help you build models that are not just accurate, but trustworthy and actionable.</a:t>
            </a:r>
          </a:p>
        </p:txBody>
      </p:sp>
      <p:sp>
        <p:nvSpPr>
          <p:cNvPr id="4" name="Slide Number Placeholder 3">
            <a:extLst>
              <a:ext uri="{FF2B5EF4-FFF2-40B4-BE49-F238E27FC236}">
                <a16:creationId xmlns:a16="http://schemas.microsoft.com/office/drawing/2014/main" id="{92711BE1-5C34-08D3-C6FB-3429723BB5EA}"/>
              </a:ext>
            </a:extLst>
          </p:cNvPr>
          <p:cNvSpPr>
            <a:spLocks noGrp="1"/>
          </p:cNvSpPr>
          <p:nvPr>
            <p:ph type="sldNum" sz="quarter" idx="5"/>
          </p:nvPr>
        </p:nvSpPr>
        <p:spPr/>
        <p:txBody>
          <a:bodyPr/>
          <a:lstStyle/>
          <a:p>
            <a:fld id="{1133A928-C791-423D-8AB9-F59BCD590E35}" type="slidenum">
              <a:rPr lang="en-US" smtClean="0"/>
              <a:t>42</a:t>
            </a:fld>
            <a:endParaRPr lang="en-US"/>
          </a:p>
        </p:txBody>
      </p:sp>
    </p:spTree>
    <p:extLst>
      <p:ext uri="{BB962C8B-B14F-4D97-AF65-F5344CB8AC3E}">
        <p14:creationId xmlns:p14="http://schemas.microsoft.com/office/powerpoint/2010/main" val="20097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33A928-C791-423D-8AB9-F59BCD590E35}" type="slidenum">
              <a:rPr lang="en-US" smtClean="0"/>
              <a:t>4</a:t>
            </a:fld>
            <a:endParaRPr lang="en-US"/>
          </a:p>
        </p:txBody>
      </p:sp>
    </p:spTree>
    <p:extLst>
      <p:ext uri="{BB962C8B-B14F-4D97-AF65-F5344CB8AC3E}">
        <p14:creationId xmlns:p14="http://schemas.microsoft.com/office/powerpoint/2010/main" val="3424553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its core, a trained decision tree is a map. In this case, we have a decision tree for determining who survived the sinking of the Titanic based on real-life data of all passengers. You start at the top, at the 'root node,' which is the single question the model found to be the best first splitter of the data. Based on your answer, you follow a 'branch' to the next question. You continue this process until you reach a 'leaf node'—a point with no more questions, only a final prediction. The beauty of this is that for any prediction, we can follow the exact path taken and see the chain of reasoning. Let's break down the structure of this tree, based on fictitious characters from the movie. It’s a love story between wealthy Rose, who is a first-class passenger and indeed survives, and Jack, who is a third-class passenger and, SPOILER ALERT, does not. Even though they fall in love on the boat she is engaged to, first class passenger, Cal who doesn’t survive either.  According to the decision tree if you are male you are not likely to survive unless you are a child under the age of 9 with less than 4 siblings. In the movie, there are several unnamed characters that fit that description and survive.  On the female side of the tree it’s the first and second class passengers that survive and if you are third class, the best predictor if you survived was whether if you overpaid for your fare. In the movie the character Helga seemed to pay more for her fare whereas the Irish Mommy probably paid a low fare. In the movie both don’t survive but historically any third class female that paid a low fare would had survived.</a:t>
            </a:r>
          </a:p>
        </p:txBody>
      </p:sp>
      <p:sp>
        <p:nvSpPr>
          <p:cNvPr id="4" name="Slide Number Placeholder 3"/>
          <p:cNvSpPr>
            <a:spLocks noGrp="1"/>
          </p:cNvSpPr>
          <p:nvPr>
            <p:ph type="sldNum" sz="quarter" idx="5"/>
          </p:nvPr>
        </p:nvSpPr>
        <p:spPr/>
        <p:txBody>
          <a:bodyPr/>
          <a:lstStyle/>
          <a:p>
            <a:fld id="{1133A928-C791-423D-8AB9-F59BCD590E35}" type="slidenum">
              <a:rPr lang="en-US" smtClean="0"/>
              <a:t>8</a:t>
            </a:fld>
            <a:endParaRPr lang="en-US"/>
          </a:p>
        </p:txBody>
      </p:sp>
    </p:spTree>
    <p:extLst>
      <p:ext uri="{BB962C8B-B14F-4D97-AF65-F5344CB8AC3E}">
        <p14:creationId xmlns:p14="http://schemas.microsoft.com/office/powerpoint/2010/main" val="283439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how does the tree make decisions from the root node down the branch splits to the very last leaf node? The machine learning algorithm choses optimal splits based splitting a feature on specific thresholds contrasts the outcomes on one branch versus the other. For instance, gender is great root not split because in general females are 72% likely to survive whereas males are only 17.5% likely  Then it finds other feature threshold combinations that create the greatest difference in outcomes, like first instance first class females being 93% likely to survive while other females only 49%.</a:t>
            </a:r>
          </a:p>
          <a:p>
            <a:endParaRPr lang="en-US"/>
          </a:p>
          <a:p>
            <a:endParaRPr lang="en-US"/>
          </a:p>
        </p:txBody>
      </p:sp>
      <p:sp>
        <p:nvSpPr>
          <p:cNvPr id="4" name="Slide Number Placeholder 3"/>
          <p:cNvSpPr>
            <a:spLocks noGrp="1"/>
          </p:cNvSpPr>
          <p:nvPr>
            <p:ph type="sldNum" sz="quarter" idx="5"/>
          </p:nvPr>
        </p:nvSpPr>
        <p:spPr/>
        <p:txBody>
          <a:bodyPr/>
          <a:lstStyle/>
          <a:p>
            <a:fld id="{1133A928-C791-423D-8AB9-F59BCD590E35}" type="slidenum">
              <a:rPr lang="en-US" smtClean="0"/>
              <a:t>9</a:t>
            </a:fld>
            <a:endParaRPr lang="en-US"/>
          </a:p>
        </p:txBody>
      </p:sp>
    </p:spTree>
    <p:extLst>
      <p:ext uri="{BB962C8B-B14F-4D97-AF65-F5344CB8AC3E}">
        <p14:creationId xmlns:p14="http://schemas.microsoft.com/office/powerpoint/2010/main" val="1143838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244E7-F1D1-8258-C1F5-F427F9931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F3CB6-60A7-8944-5183-AD9324556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C9F37B-DD6F-7B4D-3C05-9450470BC8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5C6903-6550-6339-E8D6-32B9DCF90029}"/>
              </a:ext>
            </a:extLst>
          </p:cNvPr>
          <p:cNvSpPr>
            <a:spLocks noGrp="1"/>
          </p:cNvSpPr>
          <p:nvPr>
            <p:ph type="sldNum" sz="quarter" idx="5"/>
          </p:nvPr>
        </p:nvSpPr>
        <p:spPr/>
        <p:txBody>
          <a:bodyPr/>
          <a:lstStyle/>
          <a:p>
            <a:fld id="{1133A928-C791-423D-8AB9-F59BCD590E35}" type="slidenum">
              <a:rPr lang="en-US" smtClean="0"/>
              <a:t>10</a:t>
            </a:fld>
            <a:endParaRPr lang="en-US"/>
          </a:p>
        </p:txBody>
      </p:sp>
    </p:spTree>
    <p:extLst>
      <p:ext uri="{BB962C8B-B14F-4D97-AF65-F5344CB8AC3E}">
        <p14:creationId xmlns:p14="http://schemas.microsoft.com/office/powerpoint/2010/main" val="2600529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FEB94-AAD3-27EB-4824-92930596E9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C9AFE7-9267-2A88-8F79-367471EBE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5BF358-28AE-5BB4-807E-11F3F2CE0D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ABFDA7-5291-7155-AD76-80D8ADE9630F}"/>
              </a:ext>
            </a:extLst>
          </p:cNvPr>
          <p:cNvSpPr>
            <a:spLocks noGrp="1"/>
          </p:cNvSpPr>
          <p:nvPr>
            <p:ph type="sldNum" sz="quarter" idx="5"/>
          </p:nvPr>
        </p:nvSpPr>
        <p:spPr/>
        <p:txBody>
          <a:bodyPr/>
          <a:lstStyle/>
          <a:p>
            <a:fld id="{1133A928-C791-423D-8AB9-F59BCD590E35}" type="slidenum">
              <a:rPr lang="en-US" smtClean="0"/>
              <a:t>11</a:t>
            </a:fld>
            <a:endParaRPr lang="en-US"/>
          </a:p>
        </p:txBody>
      </p:sp>
    </p:spTree>
    <p:extLst>
      <p:ext uri="{BB962C8B-B14F-4D97-AF65-F5344CB8AC3E}">
        <p14:creationId xmlns:p14="http://schemas.microsoft.com/office/powerpoint/2010/main" val="54252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E2BB7-E40B-11F6-A8A6-8720AA411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696FD0-7330-CDD7-ADCE-F97B46592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D0F93-CD96-917E-970D-CCB5932077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FFC61A-4B3D-500B-51DA-3A444B63BAC3}"/>
              </a:ext>
            </a:extLst>
          </p:cNvPr>
          <p:cNvSpPr>
            <a:spLocks noGrp="1"/>
          </p:cNvSpPr>
          <p:nvPr>
            <p:ph type="sldNum" sz="quarter" idx="5"/>
          </p:nvPr>
        </p:nvSpPr>
        <p:spPr/>
        <p:txBody>
          <a:bodyPr/>
          <a:lstStyle/>
          <a:p>
            <a:fld id="{1133A928-C791-423D-8AB9-F59BCD590E35}" type="slidenum">
              <a:rPr lang="en-US" smtClean="0"/>
              <a:t>12</a:t>
            </a:fld>
            <a:endParaRPr lang="en-US"/>
          </a:p>
        </p:txBody>
      </p:sp>
    </p:spTree>
    <p:extLst>
      <p:ext uri="{BB962C8B-B14F-4D97-AF65-F5344CB8AC3E}">
        <p14:creationId xmlns:p14="http://schemas.microsoft.com/office/powerpoint/2010/main" val="130068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044596-2AC4-0743-A880-FDE21D352E35}" type="datetime1">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B2BEDF-E344-ED45-A8A9-FB5E970B7308}" type="datetime1">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DFF06F-BFF5-C541-A27A-AFBDB9E08418}" type="datetime1">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92FEF-4E6D-4B41-B728-C3552A16A473}" type="datetime1">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17D1EC-0E4D-F04C-BB99-E1CC343154F9}" type="datetime1">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E3BEC5-ECBC-8640-8022-ED73A0DCF12C}" type="datetime1">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475476-68F2-8945-81F8-A83892748637}" type="datetime1">
              <a:rPr lang="en-US" smtClean="0"/>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0FD346-FB1B-2F4A-884D-DAE5774B3492}" type="datetime1">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2BF0D-AE48-9E48-BE7A-9893E61B0B09}" type="datetime1">
              <a:rPr lang="en-US" smtClean="0"/>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44FF74-F076-2749-A6B6-335FC944BC7E}" type="datetime1">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87822D-BF78-1B47-96FD-3ABB7B1B4AA2}" type="datetime1">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1C479-54BC-A549-B1A2-2E90571BE8AF}" type="datetime1">
              <a:rPr lang="en-US" smtClean="0"/>
              <a:t>7/17/2025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18/10/relationships/comments" Target="../comments/modernComment_134_239FE69B.xm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3D_8823E8CC.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3F_9E67F179.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18/10/relationships/comments" Target="../comments/modernComment_148_B53E8794.xml"/><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microsoft.com/office/2018/10/relationships/comments" Target="../comments/modernComment_143_F7F41E0D.xm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30_37C4E7D9.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microsoft.com/office/2018/10/relationships/comments" Target="../comments/modernComment_104_0.xml"/><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microsoft.com/office/2018/10/relationships/comments" Target="../comments/modernComment_13A_CDB4ED68.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6C4974F-450E-E84F-2D2D-5CAD1B1D3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38212F-8A1F-C683-42C3-2ED69E62A216}"/>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a:p>
        </p:txBody>
      </p:sp>
      <p:grpSp>
        <p:nvGrpSpPr>
          <p:cNvPr id="3" name="Group 3">
            <a:extLst>
              <a:ext uri="{FF2B5EF4-FFF2-40B4-BE49-F238E27FC236}">
                <a16:creationId xmlns:a16="http://schemas.microsoft.com/office/drawing/2014/main" id="{FDDE79C6-8DA5-045F-97EE-CAFCB3462848}"/>
              </a:ext>
            </a:extLst>
          </p:cNvPr>
          <p:cNvGrpSpPr/>
          <p:nvPr/>
        </p:nvGrpSpPr>
        <p:grpSpPr>
          <a:xfrm>
            <a:off x="0" y="2903094"/>
            <a:ext cx="18288000" cy="1110924"/>
            <a:chOff x="0" y="0"/>
            <a:chExt cx="5287621" cy="321202"/>
          </a:xfrm>
        </p:grpSpPr>
        <p:sp>
          <p:nvSpPr>
            <p:cNvPr id="4" name="Freeform 4">
              <a:extLst>
                <a:ext uri="{FF2B5EF4-FFF2-40B4-BE49-F238E27FC236}">
                  <a16:creationId xmlns:a16="http://schemas.microsoft.com/office/drawing/2014/main" id="{5F667A5B-D7FF-A013-10EB-F450131B3004}"/>
                </a:ext>
              </a:extLst>
            </p:cNvPr>
            <p:cNvSpPr/>
            <p:nvPr/>
          </p:nvSpPr>
          <p:spPr>
            <a:xfrm>
              <a:off x="0" y="0"/>
              <a:ext cx="5287621" cy="321202"/>
            </a:xfrm>
            <a:custGeom>
              <a:avLst/>
              <a:gdLst/>
              <a:ahLst/>
              <a:cxnLst/>
              <a:rect l="l" t="t" r="r" b="b"/>
              <a:pathLst>
                <a:path w="5287621" h="321202">
                  <a:moveTo>
                    <a:pt x="0" y="0"/>
                  </a:moveTo>
                  <a:lnTo>
                    <a:pt x="5287621" y="0"/>
                  </a:lnTo>
                  <a:lnTo>
                    <a:pt x="5287621" y="321202"/>
                  </a:lnTo>
                  <a:lnTo>
                    <a:pt x="0" y="321202"/>
                  </a:lnTo>
                  <a:close/>
                </a:path>
              </a:pathLst>
            </a:custGeom>
            <a:solidFill>
              <a:srgbClr val="00CD8F"/>
            </a:solidFill>
          </p:spPr>
          <p:txBody>
            <a:bodyPr/>
            <a:lstStyle/>
            <a:p>
              <a:endParaRPr lang="en-US"/>
            </a:p>
          </p:txBody>
        </p:sp>
        <p:sp>
          <p:nvSpPr>
            <p:cNvPr id="5" name="TextBox 5">
              <a:extLst>
                <a:ext uri="{FF2B5EF4-FFF2-40B4-BE49-F238E27FC236}">
                  <a16:creationId xmlns:a16="http://schemas.microsoft.com/office/drawing/2014/main" id="{7F3FF3DF-A3B0-2635-0B3D-4F8DCBDC4D4F}"/>
                </a:ext>
              </a:extLst>
            </p:cNvPr>
            <p:cNvSpPr txBox="1"/>
            <p:nvPr/>
          </p:nvSpPr>
          <p:spPr>
            <a:xfrm>
              <a:off x="0" y="-19050"/>
              <a:ext cx="5287621" cy="340252"/>
            </a:xfrm>
            <a:prstGeom prst="rect">
              <a:avLst/>
            </a:prstGeom>
          </p:spPr>
          <p:txBody>
            <a:bodyPr lIns="50800" tIns="50800" rIns="50800" bIns="50800" rtlCol="0" anchor="ctr"/>
            <a:lstStyle/>
            <a:p>
              <a:pPr algn="ctr">
                <a:lnSpc>
                  <a:spcPts val="1820"/>
                </a:lnSpc>
              </a:pPr>
              <a:endParaRPr/>
            </a:p>
          </p:txBody>
        </p:sp>
      </p:grpSp>
      <p:grpSp>
        <p:nvGrpSpPr>
          <p:cNvPr id="6" name="Group 6">
            <a:extLst>
              <a:ext uri="{FF2B5EF4-FFF2-40B4-BE49-F238E27FC236}">
                <a16:creationId xmlns:a16="http://schemas.microsoft.com/office/drawing/2014/main" id="{65F0C4D2-4ADC-FE03-5D1D-C8F2CBF37931}"/>
              </a:ext>
            </a:extLst>
          </p:cNvPr>
          <p:cNvGrpSpPr/>
          <p:nvPr/>
        </p:nvGrpSpPr>
        <p:grpSpPr>
          <a:xfrm>
            <a:off x="14417256" y="6466736"/>
            <a:ext cx="2791564" cy="2791564"/>
            <a:chOff x="0" y="0"/>
            <a:chExt cx="812800" cy="812800"/>
          </a:xfrm>
        </p:grpSpPr>
        <p:sp>
          <p:nvSpPr>
            <p:cNvPr id="7" name="Freeform 7">
              <a:extLst>
                <a:ext uri="{FF2B5EF4-FFF2-40B4-BE49-F238E27FC236}">
                  <a16:creationId xmlns:a16="http://schemas.microsoft.com/office/drawing/2014/main" id="{768D4C75-5BC5-4EBF-CDC3-3930F72EF9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p:spPr>
          <p:txBody>
            <a:bodyPr/>
            <a:lstStyle/>
            <a:p>
              <a:endParaRPr lang="en-US"/>
            </a:p>
          </p:txBody>
        </p:sp>
        <p:sp>
          <p:nvSpPr>
            <p:cNvPr id="8" name="TextBox 8">
              <a:extLst>
                <a:ext uri="{FF2B5EF4-FFF2-40B4-BE49-F238E27FC236}">
                  <a16:creationId xmlns:a16="http://schemas.microsoft.com/office/drawing/2014/main" id="{0A58E014-A7CE-AA7E-EA6F-085645C70DCD}"/>
                </a:ext>
              </a:extLst>
            </p:cNvPr>
            <p:cNvSpPr txBox="1"/>
            <p:nvPr/>
          </p:nvSpPr>
          <p:spPr>
            <a:xfrm>
              <a:off x="76200" y="66675"/>
              <a:ext cx="660400" cy="669925"/>
            </a:xfrm>
            <a:prstGeom prst="rect">
              <a:avLst/>
            </a:prstGeom>
          </p:spPr>
          <p:txBody>
            <a:bodyPr lIns="10997" tIns="10997" rIns="10997" bIns="10997" rtlCol="0" anchor="ctr"/>
            <a:lstStyle/>
            <a:p>
              <a:pPr algn="ctr">
                <a:lnSpc>
                  <a:spcPts val="212"/>
                </a:lnSpc>
                <a:spcBef>
                  <a:spcPct val="0"/>
                </a:spcBef>
              </a:pPr>
              <a:endParaRPr/>
            </a:p>
          </p:txBody>
        </p:sp>
      </p:grpSp>
      <p:grpSp>
        <p:nvGrpSpPr>
          <p:cNvPr id="9" name="Group 9">
            <a:extLst>
              <a:ext uri="{FF2B5EF4-FFF2-40B4-BE49-F238E27FC236}">
                <a16:creationId xmlns:a16="http://schemas.microsoft.com/office/drawing/2014/main" id="{ED627FC7-3986-6DB8-1BC3-25386C03C504}"/>
              </a:ext>
            </a:extLst>
          </p:cNvPr>
          <p:cNvGrpSpPr>
            <a:grpSpLocks noChangeAspect="1"/>
          </p:cNvGrpSpPr>
          <p:nvPr/>
        </p:nvGrpSpPr>
        <p:grpSpPr>
          <a:xfrm>
            <a:off x="14591790" y="6630457"/>
            <a:ext cx="2442495" cy="2442485"/>
            <a:chOff x="0" y="0"/>
            <a:chExt cx="6350000" cy="6349975"/>
          </a:xfrm>
        </p:grpSpPr>
        <p:sp>
          <p:nvSpPr>
            <p:cNvPr id="10" name="Freeform 10">
              <a:extLst>
                <a:ext uri="{FF2B5EF4-FFF2-40B4-BE49-F238E27FC236}">
                  <a16:creationId xmlns:a16="http://schemas.microsoft.com/office/drawing/2014/main" id="{C4EF6C1F-21A0-E6AF-4156-710A5B392B99}"/>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US"/>
            </a:p>
          </p:txBody>
        </p:sp>
      </p:grpSp>
      <p:sp>
        <p:nvSpPr>
          <p:cNvPr id="11" name="Freeform 11">
            <a:extLst>
              <a:ext uri="{FF2B5EF4-FFF2-40B4-BE49-F238E27FC236}">
                <a16:creationId xmlns:a16="http://schemas.microsoft.com/office/drawing/2014/main" id="{64818A35-F850-8BC4-80EE-7CF068E955D5}"/>
              </a:ext>
            </a:extLst>
          </p:cNvPr>
          <p:cNvSpPr/>
          <p:nvPr/>
        </p:nvSpPr>
        <p:spPr>
          <a:xfrm>
            <a:off x="972949" y="802867"/>
            <a:ext cx="4210171" cy="863085"/>
          </a:xfrm>
          <a:custGeom>
            <a:avLst/>
            <a:gdLst/>
            <a:ahLst/>
            <a:cxnLst/>
            <a:rect l="l" t="t" r="r" b="b"/>
            <a:pathLst>
              <a:path w="4210171" h="863085">
                <a:moveTo>
                  <a:pt x="0" y="0"/>
                </a:moveTo>
                <a:lnTo>
                  <a:pt x="4210172" y="0"/>
                </a:lnTo>
                <a:lnTo>
                  <a:pt x="4210172" y="863085"/>
                </a:lnTo>
                <a:lnTo>
                  <a:pt x="0" y="8630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4BDCA74F-C253-3AC6-D1E9-B620098CF0C7}"/>
              </a:ext>
            </a:extLst>
          </p:cNvPr>
          <p:cNvSpPr txBox="1"/>
          <p:nvPr/>
        </p:nvSpPr>
        <p:spPr>
          <a:xfrm>
            <a:off x="972949" y="4411702"/>
            <a:ext cx="8018651" cy="4808111"/>
          </a:xfrm>
          <a:prstGeom prst="rect">
            <a:avLst/>
          </a:prstGeom>
        </p:spPr>
        <p:txBody>
          <a:bodyPr wrap="square" lIns="0" tIns="0" rIns="0" bIns="0" rtlCol="0" anchor="t">
            <a:spAutoFit/>
          </a:bodyPr>
          <a:lstStyle/>
          <a:p>
            <a:pPr lvl="0">
              <a:lnSpc>
                <a:spcPts val="4200"/>
              </a:lnSpc>
              <a:spcBef>
                <a:spcPct val="0"/>
              </a:spcBef>
            </a:pPr>
            <a:r>
              <a:rPr lang="en-US" sz="3000">
                <a:solidFill>
                  <a:srgbClr val="FFFFFF"/>
                </a:solidFill>
                <a:latin typeface="Outfit"/>
                <a:ea typeface="Outfit"/>
                <a:cs typeface="Outfit"/>
                <a:sym typeface="Outfit"/>
              </a:rPr>
              <a:t>Rule-based models, like decision trees, offer a unique advantage in interpretability by aligning closely with human reasoning.</a:t>
            </a:r>
            <a:br>
              <a:rPr lang="en-US" sz="3000">
                <a:solidFill>
                  <a:srgbClr val="FFFFFF"/>
                </a:solidFill>
                <a:latin typeface="Outfit"/>
                <a:ea typeface="Outfit"/>
                <a:cs typeface="Outfit"/>
                <a:sym typeface="Outfit"/>
              </a:rPr>
            </a:br>
            <a:endParaRPr lang="en-US" sz="3000">
              <a:solidFill>
                <a:srgbClr val="FFFFFF"/>
              </a:solidFill>
              <a:latin typeface="Outfit"/>
              <a:ea typeface="Outfit"/>
              <a:cs typeface="Outfit"/>
              <a:sym typeface="Outfit"/>
            </a:endParaRPr>
          </a:p>
          <a:p>
            <a:pPr lvl="0">
              <a:lnSpc>
                <a:spcPts val="4200"/>
              </a:lnSpc>
              <a:spcBef>
                <a:spcPct val="0"/>
              </a:spcBef>
            </a:pPr>
            <a:r>
              <a:rPr lang="en-US" sz="3000">
                <a:solidFill>
                  <a:srgbClr val="FFFFFF"/>
                </a:solidFill>
                <a:latin typeface="Outfit"/>
                <a:ea typeface="Outfit"/>
                <a:cs typeface="Outfit"/>
                <a:sym typeface="Outfit"/>
              </a:rPr>
              <a:t>But decision trees are just a starting point. There’s a rich ecosystem beyond standard decision trees—including rule sets, rule lists, and rule trees—each with trade-offs between simplicity, coverage, and comprehensibility.</a:t>
            </a:r>
          </a:p>
        </p:txBody>
      </p:sp>
      <p:sp>
        <p:nvSpPr>
          <p:cNvPr id="13" name="TextBox 13">
            <a:extLst>
              <a:ext uri="{FF2B5EF4-FFF2-40B4-BE49-F238E27FC236}">
                <a16:creationId xmlns:a16="http://schemas.microsoft.com/office/drawing/2014/main" id="{788AEF8C-A0C5-80E0-D64A-98108A7283DA}"/>
              </a:ext>
            </a:extLst>
          </p:cNvPr>
          <p:cNvSpPr txBox="1"/>
          <p:nvPr/>
        </p:nvSpPr>
        <p:spPr>
          <a:xfrm>
            <a:off x="972949" y="2936269"/>
            <a:ext cx="16342102" cy="832023"/>
          </a:xfrm>
          <a:prstGeom prst="rect">
            <a:avLst/>
          </a:prstGeom>
        </p:spPr>
        <p:txBody>
          <a:bodyPr wrap="square" lIns="0" tIns="0" rIns="0" bIns="0" rtlCol="0" anchor="t">
            <a:spAutoFit/>
          </a:bodyPr>
          <a:lstStyle/>
          <a:p>
            <a:pPr lvl="0">
              <a:lnSpc>
                <a:spcPts val="7000"/>
              </a:lnSpc>
              <a:spcBef>
                <a:spcPct val="0"/>
              </a:spcBef>
            </a:pPr>
            <a:r>
              <a:rPr lang="en-US" sz="5000">
                <a:solidFill>
                  <a:srgbClr val="FFFFFF"/>
                </a:solidFill>
                <a:latin typeface="Outfit"/>
                <a:ea typeface="Outfit"/>
                <a:cs typeface="Outfit"/>
                <a:sym typeface="Outfit"/>
              </a:rPr>
              <a:t>Interpretability by Design: </a:t>
            </a:r>
            <a:r>
              <a:rPr lang="en-US" sz="4400">
                <a:solidFill>
                  <a:srgbClr val="73FEFF"/>
                </a:solidFill>
                <a:latin typeface="Outfit"/>
                <a:ea typeface="Outfit"/>
                <a:cs typeface="Outfit"/>
                <a:sym typeface="Outfit"/>
              </a:rPr>
              <a:t>Exploring Rule-Based Models in ML</a:t>
            </a:r>
            <a:endParaRPr lang="en-US" sz="5000">
              <a:solidFill>
                <a:srgbClr val="73FEFF"/>
              </a:solidFill>
              <a:latin typeface="Outfit"/>
              <a:ea typeface="Outfit"/>
              <a:cs typeface="Outfit"/>
              <a:sym typeface="Outfit"/>
            </a:endParaRPr>
          </a:p>
        </p:txBody>
      </p:sp>
      <p:sp>
        <p:nvSpPr>
          <p:cNvPr id="14" name="TextBox 14">
            <a:extLst>
              <a:ext uri="{FF2B5EF4-FFF2-40B4-BE49-F238E27FC236}">
                <a16:creationId xmlns:a16="http://schemas.microsoft.com/office/drawing/2014/main" id="{3F23C20A-9466-2408-104C-3B6B7016F2EA}"/>
              </a:ext>
            </a:extLst>
          </p:cNvPr>
          <p:cNvSpPr txBox="1"/>
          <p:nvPr/>
        </p:nvSpPr>
        <p:spPr>
          <a:xfrm>
            <a:off x="10523069" y="7249108"/>
            <a:ext cx="3478918" cy="613410"/>
          </a:xfrm>
          <a:prstGeom prst="rect">
            <a:avLst/>
          </a:prstGeom>
        </p:spPr>
        <p:txBody>
          <a:bodyPr lIns="0" tIns="0" rIns="0" bIns="0" rtlCol="0" anchor="t">
            <a:spAutoFit/>
          </a:bodyPr>
          <a:lstStyle/>
          <a:p>
            <a:pPr algn="ctr">
              <a:lnSpc>
                <a:spcPts val="5040"/>
              </a:lnSpc>
              <a:spcBef>
                <a:spcPct val="0"/>
              </a:spcBef>
            </a:pPr>
            <a:r>
              <a:rPr lang="en-US" sz="3600">
                <a:solidFill>
                  <a:srgbClr val="FFFFFF"/>
                </a:solidFill>
                <a:latin typeface="Outfit"/>
                <a:ea typeface="Outfit"/>
                <a:cs typeface="Outfit"/>
                <a:sym typeface="Outfit"/>
              </a:rPr>
              <a:t>Serg Masís</a:t>
            </a:r>
          </a:p>
        </p:txBody>
      </p:sp>
      <p:sp>
        <p:nvSpPr>
          <p:cNvPr id="15" name="TextBox 15">
            <a:extLst>
              <a:ext uri="{FF2B5EF4-FFF2-40B4-BE49-F238E27FC236}">
                <a16:creationId xmlns:a16="http://schemas.microsoft.com/office/drawing/2014/main" id="{854B44BE-AF61-BD2F-EF10-2091C68B7AA5}"/>
              </a:ext>
            </a:extLst>
          </p:cNvPr>
          <p:cNvSpPr txBox="1"/>
          <p:nvPr/>
        </p:nvSpPr>
        <p:spPr>
          <a:xfrm>
            <a:off x="1395703" y="856585"/>
            <a:ext cx="3364665" cy="679450"/>
          </a:xfrm>
          <a:prstGeom prst="rect">
            <a:avLst/>
          </a:prstGeom>
        </p:spPr>
        <p:txBody>
          <a:bodyPr lIns="0" tIns="0" rIns="0" bIns="0" rtlCol="0" anchor="t">
            <a:spAutoFit/>
          </a:bodyPr>
          <a:lstStyle/>
          <a:p>
            <a:pPr marL="0" lvl="0" indent="0" algn="l">
              <a:lnSpc>
                <a:spcPts val="5599"/>
              </a:lnSpc>
              <a:spcBef>
                <a:spcPct val="0"/>
              </a:spcBef>
            </a:pPr>
            <a:r>
              <a:rPr lang="en-US" sz="3999">
                <a:solidFill>
                  <a:srgbClr val="000000"/>
                </a:solidFill>
                <a:latin typeface="Outfit"/>
                <a:ea typeface="Outfit"/>
                <a:cs typeface="Outfit"/>
                <a:sym typeface="Outfit"/>
              </a:rPr>
              <a:t>Starting Now</a:t>
            </a:r>
          </a:p>
        </p:txBody>
      </p:sp>
      <p:sp>
        <p:nvSpPr>
          <p:cNvPr id="16" name="TextBox 16">
            <a:extLst>
              <a:ext uri="{FF2B5EF4-FFF2-40B4-BE49-F238E27FC236}">
                <a16:creationId xmlns:a16="http://schemas.microsoft.com/office/drawing/2014/main" id="{55570E2D-C862-28C2-8155-7CE35AD6397B}"/>
              </a:ext>
            </a:extLst>
          </p:cNvPr>
          <p:cNvSpPr txBox="1"/>
          <p:nvPr/>
        </p:nvSpPr>
        <p:spPr>
          <a:xfrm>
            <a:off x="10728788" y="8005392"/>
            <a:ext cx="3478918" cy="403252"/>
          </a:xfrm>
          <a:prstGeom prst="rect">
            <a:avLst/>
          </a:prstGeom>
        </p:spPr>
        <p:txBody>
          <a:bodyPr lIns="0" tIns="0" rIns="0" bIns="0" rtlCol="0" anchor="t">
            <a:spAutoFit/>
          </a:bodyPr>
          <a:lstStyle/>
          <a:p>
            <a:pPr algn="ctr">
              <a:lnSpc>
                <a:spcPts val="3359"/>
              </a:lnSpc>
            </a:pPr>
            <a:r>
              <a:rPr lang="en-US" sz="2400">
                <a:solidFill>
                  <a:srgbClr val="FFFFFF"/>
                </a:solidFill>
                <a:latin typeface="Outfit"/>
                <a:ea typeface="Outfit"/>
                <a:cs typeface="Outfit"/>
                <a:sym typeface="Outfit"/>
              </a:rPr>
              <a:t>Principal AI Scientist</a:t>
            </a:r>
          </a:p>
        </p:txBody>
      </p:sp>
      <p:sp>
        <p:nvSpPr>
          <p:cNvPr id="17" name="AutoShape 17">
            <a:extLst>
              <a:ext uri="{FF2B5EF4-FFF2-40B4-BE49-F238E27FC236}">
                <a16:creationId xmlns:a16="http://schemas.microsoft.com/office/drawing/2014/main" id="{59E2BF91-27A9-150F-6C73-340CF2CA5CAF}"/>
              </a:ext>
            </a:extLst>
          </p:cNvPr>
          <p:cNvSpPr/>
          <p:nvPr/>
        </p:nvSpPr>
        <p:spPr>
          <a:xfrm>
            <a:off x="10614594" y="7938718"/>
            <a:ext cx="3415861" cy="19050"/>
          </a:xfrm>
          <a:prstGeom prst="line">
            <a:avLst/>
          </a:prstGeom>
          <a:ln w="38100" cap="flat">
            <a:solidFill>
              <a:srgbClr val="FFFFFF"/>
            </a:solidFill>
            <a:prstDash val="solid"/>
            <a:headEnd type="none" w="sm" len="sm"/>
            <a:tailEnd type="none" w="sm" len="sm"/>
          </a:ln>
        </p:spPr>
        <p:txBody>
          <a:bodyPr/>
          <a:lstStyle/>
          <a:p>
            <a:endParaRPr lang="en-US"/>
          </a:p>
        </p:txBody>
      </p:sp>
      <p:pic>
        <p:nvPicPr>
          <p:cNvPr id="18" name="Picture 17" descr="A person wearing a microphone&#10;&#10;AI-generated content may be incorrect.">
            <a:extLst>
              <a:ext uri="{FF2B5EF4-FFF2-40B4-BE49-F238E27FC236}">
                <a16:creationId xmlns:a16="http://schemas.microsoft.com/office/drawing/2014/main" id="{34835F95-35ED-57A6-F4F2-117AA01041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54200" y="6515100"/>
            <a:ext cx="2679192" cy="2679192"/>
          </a:xfrm>
          <a:prstGeom prst="ellipse">
            <a:avLst/>
          </a:prstGeom>
          <a:ln w="165100" cap="rnd">
            <a:solidFill>
              <a:srgbClr val="00CD8F"/>
            </a:solidFill>
            <a:prstDash val="solid"/>
          </a:ln>
          <a:effectLst>
            <a:outerShdw sx="1000" sy="1000" algn="bl" rotWithShape="0">
              <a:srgbClr val="000000"/>
            </a:outerShdw>
          </a:effectLst>
          <a:scene3d>
            <a:camera prst="perspectiveFront" fov="5400000"/>
            <a:lightRig rig="threePt" dir="t">
              <a:rot lat="0" lon="0" rev="19200000"/>
            </a:lightRig>
          </a:scene3d>
          <a:sp3d extrusionH="25400">
            <a:bevelT w="0" h="0" prst="hardEdge"/>
            <a:extrusionClr>
              <a:srgbClr val="000000"/>
            </a:extrusionClr>
          </a:sp3d>
        </p:spPr>
      </p:pic>
      <p:sp>
        <p:nvSpPr>
          <p:cNvPr id="19" name="Slide Number Placeholder 18">
            <a:extLst>
              <a:ext uri="{FF2B5EF4-FFF2-40B4-BE49-F238E27FC236}">
                <a16:creationId xmlns:a16="http://schemas.microsoft.com/office/drawing/2014/main" id="{BF078C08-82DF-E6FD-7ADB-C324BF92A3EE}"/>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21" name="TextBox 15">
            <a:extLst>
              <a:ext uri="{FF2B5EF4-FFF2-40B4-BE49-F238E27FC236}">
                <a16:creationId xmlns:a16="http://schemas.microsoft.com/office/drawing/2014/main" id="{E4BF45E8-8777-A256-B50F-86D002972A37}"/>
              </a:ext>
            </a:extLst>
          </p:cNvPr>
          <p:cNvSpPr txBox="1"/>
          <p:nvPr/>
        </p:nvSpPr>
        <p:spPr>
          <a:xfrm>
            <a:off x="1256705" y="9549449"/>
            <a:ext cx="800695" cy="405764"/>
          </a:xfrm>
          <a:prstGeom prst="rect">
            <a:avLst/>
          </a:prstGeom>
        </p:spPr>
        <p:txBody>
          <a:bodyPr wrap="square" lIns="0" tIns="0" rIns="0" bIns="0" rtlCol="0" anchor="t">
            <a:spAutoFit/>
          </a:bodyPr>
          <a:lstStyle/>
          <a:p>
            <a:pPr algn="ctr">
              <a:lnSpc>
                <a:spcPts val="3359"/>
              </a:lnSpc>
            </a:pPr>
            <a:r>
              <a:rPr lang="en-US" sz="2400">
                <a:solidFill>
                  <a:schemeClr val="bg1"/>
                </a:solidFill>
                <a:latin typeface="Outfit"/>
                <a:ea typeface="Outfit"/>
                <a:cs typeface="Outfit"/>
                <a:sym typeface="Outfit"/>
              </a:rPr>
              <a:t>Pg: 1</a:t>
            </a:r>
            <a:endParaRPr lang="en-US" sz="2400">
              <a:solidFill>
                <a:schemeClr val="bg1"/>
              </a:solidFill>
              <a:latin typeface="Outfit"/>
              <a:ea typeface="Outfit"/>
              <a:cs typeface="Outfit"/>
            </a:endParaRPr>
          </a:p>
        </p:txBody>
      </p:sp>
    </p:spTree>
    <p:extLst>
      <p:ext uri="{BB962C8B-B14F-4D97-AF65-F5344CB8AC3E}">
        <p14:creationId xmlns:p14="http://schemas.microsoft.com/office/powerpoint/2010/main" val="597681819"/>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33BB8-F452-91AF-52FE-BEF70FE6567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D1CD270-A698-7272-8568-FCC3F8F2993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F2CFE227-4404-64BF-3B77-154A47F64A5C}"/>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B4B2DD0C-3DCF-8F49-57FA-F1D1BC9ECECA}"/>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DA5A437B-5CA6-C6FC-28D8-F717BA77AC1E}"/>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B7A24A86-C55E-C53B-F792-85589C0DA29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BA330859-1CC8-B206-6AE7-2DADDCEA68D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E239E8ED-F08D-DA67-DFEF-80DE187580FE}"/>
              </a:ext>
            </a:extLst>
          </p:cNvPr>
          <p:cNvSpPr txBox="1"/>
          <p:nvPr/>
        </p:nvSpPr>
        <p:spPr>
          <a:xfrm>
            <a:off x="1028700" y="1236622"/>
            <a:ext cx="4457700" cy="2627386"/>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Defending </a:t>
            </a:r>
            <a:br>
              <a:rPr lang="en-US" sz="5000" b="1">
                <a:solidFill>
                  <a:srgbClr val="000000"/>
                </a:solidFill>
                <a:latin typeface="Outfit Bold"/>
                <a:ea typeface="Outfit Bold"/>
                <a:cs typeface="Outfit Bold"/>
                <a:sym typeface="Outfit Bold"/>
              </a:rPr>
            </a:br>
            <a:r>
              <a:rPr lang="en-US" sz="5000" b="1">
                <a:solidFill>
                  <a:srgbClr val="000000"/>
                </a:solidFill>
                <a:latin typeface="Outfit Bold"/>
                <a:ea typeface="Outfit Bold"/>
                <a:cs typeface="Outfit Bold"/>
                <a:sym typeface="Outfit Bold"/>
              </a:rPr>
              <a:t>the Humble Decision Tree</a:t>
            </a:r>
          </a:p>
        </p:txBody>
      </p:sp>
      <p:sp>
        <p:nvSpPr>
          <p:cNvPr id="9" name="TextBox 9">
            <a:extLst>
              <a:ext uri="{FF2B5EF4-FFF2-40B4-BE49-F238E27FC236}">
                <a16:creationId xmlns:a16="http://schemas.microsoft.com/office/drawing/2014/main" id="{4C2DAE9D-EC49-CB16-E4E5-2F299765C7A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pic>
        <p:nvPicPr>
          <p:cNvPr id="13" name="Picture 12" descr="A cartoon of a person holding a bag&#10;&#10;AI-generated content may be incorrect.">
            <a:extLst>
              <a:ext uri="{FF2B5EF4-FFF2-40B4-BE49-F238E27FC236}">
                <a16:creationId xmlns:a16="http://schemas.microsoft.com/office/drawing/2014/main" id="{F99FB12A-6C32-91AD-0A0F-32121066E929}"/>
              </a:ext>
            </a:extLst>
          </p:cNvPr>
          <p:cNvPicPr>
            <a:picLocks noChangeAspect="1"/>
          </p:cNvPicPr>
          <p:nvPr/>
        </p:nvPicPr>
        <p:blipFill>
          <a:blip r:embed="rId3">
            <a:extLst>
              <a:ext uri="{28A0092B-C50C-407E-A947-70E740481C1C}">
                <a14:useLocalDpi xmlns:a14="http://schemas.microsoft.com/office/drawing/2010/main" val="0"/>
              </a:ext>
            </a:extLst>
          </a:blip>
          <a:srcRect b="51392"/>
          <a:stretch>
            <a:fillRect/>
          </a:stretch>
        </p:blipFill>
        <p:spPr>
          <a:xfrm>
            <a:off x="6495544" y="1371600"/>
            <a:ext cx="10790483" cy="7010400"/>
          </a:xfrm>
          <a:prstGeom prst="rect">
            <a:avLst/>
          </a:prstGeom>
        </p:spPr>
      </p:pic>
      <p:sp>
        <p:nvSpPr>
          <p:cNvPr id="15" name="TextBox 11">
            <a:extLst>
              <a:ext uri="{FF2B5EF4-FFF2-40B4-BE49-F238E27FC236}">
                <a16:creationId xmlns:a16="http://schemas.microsoft.com/office/drawing/2014/main" id="{1C6E0EF9-1F9F-E516-1949-7C6F2968EF3B}"/>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sp>
        <p:nvSpPr>
          <p:cNvPr id="17" name="TextBox 9">
            <a:extLst>
              <a:ext uri="{FF2B5EF4-FFF2-40B4-BE49-F238E27FC236}">
                <a16:creationId xmlns:a16="http://schemas.microsoft.com/office/drawing/2014/main" id="{2D69D56B-421D-EC19-CE89-26989B0C1AFE}"/>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10</a:t>
            </a:r>
          </a:p>
        </p:txBody>
      </p:sp>
    </p:spTree>
    <p:extLst>
      <p:ext uri="{BB962C8B-B14F-4D97-AF65-F5344CB8AC3E}">
        <p14:creationId xmlns:p14="http://schemas.microsoft.com/office/powerpoint/2010/main" val="229312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5A7B9-2A86-AC4B-2A52-809AA3409C6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2679395-4323-74D9-D419-68386A2704A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FE410F89-AF6E-E3CC-8605-E59ED5E198EE}"/>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0C3F01D5-5BEE-D6F2-7043-BFD60E081E6A}"/>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8EAE5487-B000-3957-CD7C-58EF227BF86E}"/>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F5EA4AD3-B989-4D6B-DBE2-553F5F9AA3FF}"/>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39BD4613-EB65-E517-F3A6-7610AD1BBE0A}"/>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1ECBD3C2-6A95-A819-5E99-99EB995D9257}"/>
              </a:ext>
            </a:extLst>
          </p:cNvPr>
          <p:cNvSpPr txBox="1"/>
          <p:nvPr/>
        </p:nvSpPr>
        <p:spPr>
          <a:xfrm>
            <a:off x="1028700" y="1236622"/>
            <a:ext cx="4457700" cy="2627386"/>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Defending </a:t>
            </a:r>
            <a:br>
              <a:rPr lang="en-US" sz="5000" b="1">
                <a:solidFill>
                  <a:srgbClr val="000000"/>
                </a:solidFill>
                <a:latin typeface="Outfit Bold"/>
                <a:ea typeface="Outfit Bold"/>
                <a:cs typeface="Outfit Bold"/>
                <a:sym typeface="Outfit Bold"/>
              </a:rPr>
            </a:br>
            <a:r>
              <a:rPr lang="en-US" sz="5000" b="1">
                <a:solidFill>
                  <a:srgbClr val="000000"/>
                </a:solidFill>
                <a:latin typeface="Outfit Bold"/>
                <a:ea typeface="Outfit Bold"/>
                <a:cs typeface="Outfit Bold"/>
                <a:sym typeface="Outfit Bold"/>
              </a:rPr>
              <a:t>the Humble Decision Tree</a:t>
            </a:r>
          </a:p>
        </p:txBody>
      </p:sp>
      <p:sp>
        <p:nvSpPr>
          <p:cNvPr id="9" name="TextBox 9">
            <a:extLst>
              <a:ext uri="{FF2B5EF4-FFF2-40B4-BE49-F238E27FC236}">
                <a16:creationId xmlns:a16="http://schemas.microsoft.com/office/drawing/2014/main" id="{1DD918E7-E5DF-697F-F678-0900F48F40E1}"/>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pic>
        <p:nvPicPr>
          <p:cNvPr id="14" name="Picture 13" descr="A cartoon of a person holding a bag&#10;&#10;AI-generated content may be incorrect.">
            <a:extLst>
              <a:ext uri="{FF2B5EF4-FFF2-40B4-BE49-F238E27FC236}">
                <a16:creationId xmlns:a16="http://schemas.microsoft.com/office/drawing/2014/main" id="{55FF96F4-9BFE-733D-E6AE-E950EAF9277C}"/>
              </a:ext>
            </a:extLst>
          </p:cNvPr>
          <p:cNvPicPr>
            <a:picLocks noChangeAspect="1"/>
          </p:cNvPicPr>
          <p:nvPr/>
        </p:nvPicPr>
        <p:blipFill>
          <a:blip r:embed="rId3">
            <a:extLst>
              <a:ext uri="{28A0092B-C50C-407E-A947-70E740481C1C}">
                <a14:useLocalDpi xmlns:a14="http://schemas.microsoft.com/office/drawing/2010/main" val="0"/>
              </a:ext>
            </a:extLst>
          </a:blip>
          <a:srcRect t="51393"/>
          <a:stretch>
            <a:fillRect/>
          </a:stretch>
        </p:blipFill>
        <p:spPr>
          <a:xfrm>
            <a:off x="6492240" y="1371600"/>
            <a:ext cx="10795173" cy="7013448"/>
          </a:xfrm>
          <a:prstGeom prst="rect">
            <a:avLst/>
          </a:prstGeom>
        </p:spPr>
      </p:pic>
      <p:sp>
        <p:nvSpPr>
          <p:cNvPr id="12" name="TextBox 11">
            <a:extLst>
              <a:ext uri="{FF2B5EF4-FFF2-40B4-BE49-F238E27FC236}">
                <a16:creationId xmlns:a16="http://schemas.microsoft.com/office/drawing/2014/main" id="{DB4D7C3C-D98B-698B-20A6-513E67F6F0E9}"/>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sp>
        <p:nvSpPr>
          <p:cNvPr id="16" name="TextBox 9">
            <a:extLst>
              <a:ext uri="{FF2B5EF4-FFF2-40B4-BE49-F238E27FC236}">
                <a16:creationId xmlns:a16="http://schemas.microsoft.com/office/drawing/2014/main" id="{6C2619D5-86DD-735F-13E7-982942A12C9B}"/>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11</a:t>
            </a:r>
          </a:p>
        </p:txBody>
      </p:sp>
    </p:spTree>
    <p:extLst>
      <p:ext uri="{BB962C8B-B14F-4D97-AF65-F5344CB8AC3E}">
        <p14:creationId xmlns:p14="http://schemas.microsoft.com/office/powerpoint/2010/main" val="3012970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337A3-8774-2C4D-8965-BA279248D31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3F2414B-74AA-AFC8-603E-C2F29D7A0409}"/>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E32486D3-A9F6-4CA2-9BAE-02E18DB6077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D0D046EB-09B4-4FA7-239A-01D33E1EB4F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57BF52B-5A65-D990-4F3B-216CF5DDE26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35069C22-24A8-55C7-1861-539F9AEF8EDB}"/>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F7116328-3DE7-7111-DD11-C57365BA0C2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9" name="TextBox 9">
            <a:extLst>
              <a:ext uri="{FF2B5EF4-FFF2-40B4-BE49-F238E27FC236}">
                <a16:creationId xmlns:a16="http://schemas.microsoft.com/office/drawing/2014/main" id="{F3AB263B-985A-F74E-4965-9C9FD890731A}"/>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pic>
        <p:nvPicPr>
          <p:cNvPr id="1026" name="Picture 2">
            <a:extLst>
              <a:ext uri="{FF2B5EF4-FFF2-40B4-BE49-F238E27FC236}">
                <a16:creationId xmlns:a16="http://schemas.microsoft.com/office/drawing/2014/main" id="{6640C19F-401D-A1AA-3406-D37BCB863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240" y="1371600"/>
            <a:ext cx="10469880" cy="70106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FD80947-3ED0-98EC-01A3-DABA52CFC0E5}"/>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sp>
        <p:nvSpPr>
          <p:cNvPr id="13" name="TextBox 8">
            <a:extLst>
              <a:ext uri="{FF2B5EF4-FFF2-40B4-BE49-F238E27FC236}">
                <a16:creationId xmlns:a16="http://schemas.microsoft.com/office/drawing/2014/main" id="{874C9A5C-3B99-EE8B-F705-BFA2ACF59A56}"/>
              </a:ext>
            </a:extLst>
          </p:cNvPr>
          <p:cNvSpPr txBox="1"/>
          <p:nvPr/>
        </p:nvSpPr>
        <p:spPr>
          <a:xfrm>
            <a:off x="1028700" y="1236622"/>
            <a:ext cx="4457700" cy="2627386"/>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Model = Mathematical Function</a:t>
            </a:r>
          </a:p>
        </p:txBody>
      </p:sp>
      <p:sp>
        <p:nvSpPr>
          <p:cNvPr id="15" name="TextBox 9">
            <a:extLst>
              <a:ext uri="{FF2B5EF4-FFF2-40B4-BE49-F238E27FC236}">
                <a16:creationId xmlns:a16="http://schemas.microsoft.com/office/drawing/2014/main" id="{D36EE194-29E5-F71F-ADAE-9D30B635ABC5}"/>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12</a:t>
            </a:r>
          </a:p>
        </p:txBody>
      </p:sp>
    </p:spTree>
    <p:extLst>
      <p:ext uri="{BB962C8B-B14F-4D97-AF65-F5344CB8AC3E}">
        <p14:creationId xmlns:p14="http://schemas.microsoft.com/office/powerpoint/2010/main" val="343824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86E05-23EF-0ED4-F3A7-52E19FC3AD8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EA44E15-CA1B-5530-EFC5-CAA4C2D4A564}"/>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7DF9DA85-2677-BE36-4CF8-14F12459985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940D7E73-2AE4-0729-8C23-7516E6B258CC}"/>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BA7BA85-AFCA-549A-B66F-579B8D92AE28}"/>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227A5039-9D7C-4328-4681-F34AA618FA98}"/>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A27A5E60-E50F-9D14-FE66-365D4140ACD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16AEA57A-EED8-7A4B-C921-6C4B1BCE9253}"/>
              </a:ext>
            </a:extLst>
          </p:cNvPr>
          <p:cNvSpPr txBox="1"/>
          <p:nvPr/>
        </p:nvSpPr>
        <p:spPr>
          <a:xfrm>
            <a:off x="1028700" y="1236622"/>
            <a:ext cx="4457700" cy="2627386"/>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Model = Mathematical Function</a:t>
            </a:r>
          </a:p>
        </p:txBody>
      </p:sp>
      <p:sp>
        <p:nvSpPr>
          <p:cNvPr id="9" name="TextBox 9">
            <a:extLst>
              <a:ext uri="{FF2B5EF4-FFF2-40B4-BE49-F238E27FC236}">
                <a16:creationId xmlns:a16="http://schemas.microsoft.com/office/drawing/2014/main" id="{85828E0B-AD2E-CF42-F9EC-626A47ACDBD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pic>
        <p:nvPicPr>
          <p:cNvPr id="14" name="Picture 13" descr="A number of numbers and symbols&#10;&#10;AI-generated content may be incorrect.">
            <a:extLst>
              <a:ext uri="{FF2B5EF4-FFF2-40B4-BE49-F238E27FC236}">
                <a16:creationId xmlns:a16="http://schemas.microsoft.com/office/drawing/2014/main" id="{2D30C967-531B-A170-3270-F9E3F57C4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056" y="1495159"/>
            <a:ext cx="10382443" cy="4169655"/>
          </a:xfrm>
          <a:prstGeom prst="rect">
            <a:avLst/>
          </a:prstGeom>
        </p:spPr>
      </p:pic>
      <p:pic>
        <p:nvPicPr>
          <p:cNvPr id="16" name="Picture 15" descr="A group of black text&#10;&#10;AI-generated content may be incorrect.">
            <a:extLst>
              <a:ext uri="{FF2B5EF4-FFF2-40B4-BE49-F238E27FC236}">
                <a16:creationId xmlns:a16="http://schemas.microsoft.com/office/drawing/2014/main" id="{A61420C8-543B-D933-1BD9-DF1D25877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8174" y="4777062"/>
            <a:ext cx="2412025" cy="3329962"/>
          </a:xfrm>
          <a:prstGeom prst="rect">
            <a:avLst/>
          </a:prstGeom>
        </p:spPr>
      </p:pic>
      <p:pic>
        <p:nvPicPr>
          <p:cNvPr id="20" name="Picture 19">
            <a:extLst>
              <a:ext uri="{FF2B5EF4-FFF2-40B4-BE49-F238E27FC236}">
                <a16:creationId xmlns:a16="http://schemas.microsoft.com/office/drawing/2014/main" id="{19438226-8B00-3991-E40F-9113D02D7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6835140"/>
            <a:ext cx="11041380" cy="594360"/>
          </a:xfrm>
          <a:prstGeom prst="rect">
            <a:avLst/>
          </a:prstGeom>
        </p:spPr>
      </p:pic>
      <p:sp>
        <p:nvSpPr>
          <p:cNvPr id="23" name="TextBox 8">
            <a:extLst>
              <a:ext uri="{FF2B5EF4-FFF2-40B4-BE49-F238E27FC236}">
                <a16:creationId xmlns:a16="http://schemas.microsoft.com/office/drawing/2014/main" id="{E80CE17F-7819-CAA2-08FB-6CEB680BBCCC}"/>
              </a:ext>
            </a:extLst>
          </p:cNvPr>
          <p:cNvSpPr txBox="1"/>
          <p:nvPr/>
        </p:nvSpPr>
        <p:spPr>
          <a:xfrm>
            <a:off x="11070415" y="5633360"/>
            <a:ext cx="493723" cy="808683"/>
          </a:xfrm>
          <a:prstGeom prst="rect">
            <a:avLst/>
          </a:prstGeom>
        </p:spPr>
        <p:txBody>
          <a:bodyPr wrap="square" lIns="0" tIns="0" rIns="0" bIns="0" rtlCol="0" anchor="t">
            <a:spAutoFit/>
          </a:bodyPr>
          <a:lstStyle/>
          <a:p>
            <a:pPr algn="ctr">
              <a:lnSpc>
                <a:spcPts val="7000"/>
              </a:lnSpc>
            </a:pPr>
            <a:r>
              <a:rPr lang="en-US" sz="3200" b="1">
                <a:solidFill>
                  <a:srgbClr val="000000"/>
                </a:solidFill>
                <a:latin typeface="+mj-lt"/>
                <a:ea typeface="Outfit Bold"/>
                <a:cs typeface="Outfit Bold"/>
                <a:sym typeface="Outfit Bold"/>
              </a:rPr>
              <a:t>:</a:t>
            </a:r>
          </a:p>
        </p:txBody>
      </p:sp>
      <p:grpSp>
        <p:nvGrpSpPr>
          <p:cNvPr id="52" name="Group 51">
            <a:extLst>
              <a:ext uri="{FF2B5EF4-FFF2-40B4-BE49-F238E27FC236}">
                <a16:creationId xmlns:a16="http://schemas.microsoft.com/office/drawing/2014/main" id="{CF7C2E04-DA6C-845D-8AFB-5ABFF3BBB12C}"/>
              </a:ext>
            </a:extLst>
          </p:cNvPr>
          <p:cNvGrpSpPr/>
          <p:nvPr/>
        </p:nvGrpSpPr>
        <p:grpSpPr>
          <a:xfrm>
            <a:off x="8098615" y="5664814"/>
            <a:ext cx="8784231" cy="3152190"/>
            <a:chOff x="8098615" y="5664814"/>
            <a:chExt cx="8784231" cy="3152190"/>
          </a:xfrm>
        </p:grpSpPr>
        <p:sp>
          <p:nvSpPr>
            <p:cNvPr id="12" name="TextBox 8">
              <a:extLst>
                <a:ext uri="{FF2B5EF4-FFF2-40B4-BE49-F238E27FC236}">
                  <a16:creationId xmlns:a16="http://schemas.microsoft.com/office/drawing/2014/main" id="{2938F9E2-0C67-E870-1D49-20F18B042B1C}"/>
                </a:ext>
              </a:extLst>
            </p:cNvPr>
            <p:cNvSpPr txBox="1"/>
            <p:nvPr/>
          </p:nvSpPr>
          <p:spPr>
            <a:xfrm>
              <a:off x="8098615" y="7984981"/>
              <a:ext cx="5943600" cy="832023"/>
            </a:xfrm>
            <a:prstGeom prst="rect">
              <a:avLst/>
            </a:prstGeom>
            <a:ln/>
          </p:spPr>
          <p:style>
            <a:lnRef idx="3">
              <a:schemeClr val="lt1"/>
            </a:lnRef>
            <a:fillRef idx="1">
              <a:schemeClr val="accent4"/>
            </a:fillRef>
            <a:effectRef idx="1">
              <a:schemeClr val="accent4"/>
            </a:effectRef>
            <a:fontRef idx="minor">
              <a:schemeClr val="lt1"/>
            </a:fontRef>
          </p:style>
          <p:txBody>
            <a:bodyPr wrap="square" lIns="0" tIns="0" rIns="0" bIns="0" rtlCol="0" anchor="t">
              <a:spAutoFit/>
            </a:bodyPr>
            <a:lstStyle/>
            <a:p>
              <a:pPr algn="ctr">
                <a:lnSpc>
                  <a:spcPts val="7000"/>
                </a:lnSpc>
              </a:pPr>
              <a:r>
                <a:rPr lang="en-US" sz="4800">
                  <a:solidFill>
                    <a:schemeClr val="bg1"/>
                  </a:solidFill>
                  <a:latin typeface="FontAwesome" pitchFamily="2" charset="0"/>
                  <a:ea typeface="Outfit Bold"/>
                  <a:cs typeface="Outfit Bold"/>
                  <a:sym typeface="Outfit Bold"/>
                </a:rPr>
                <a:t>Learned parameters</a:t>
              </a:r>
            </a:p>
          </p:txBody>
        </p:sp>
        <p:cxnSp>
          <p:nvCxnSpPr>
            <p:cNvPr id="35" name="Straight Arrow Connector 34">
              <a:extLst>
                <a:ext uri="{FF2B5EF4-FFF2-40B4-BE49-F238E27FC236}">
                  <a16:creationId xmlns:a16="http://schemas.microsoft.com/office/drawing/2014/main" id="{057F93C4-8728-6BCF-A205-F18CBAA878CA}"/>
                </a:ext>
              </a:extLst>
            </p:cNvPr>
            <p:cNvCxnSpPr/>
            <p:nvPr/>
          </p:nvCxnSpPr>
          <p:spPr>
            <a:xfrm flipH="1" flipV="1">
              <a:off x="8763000" y="7429500"/>
              <a:ext cx="685800" cy="677524"/>
            </a:xfrm>
            <a:prstGeom prst="straightConnector1">
              <a:avLst/>
            </a:prstGeom>
            <a:ln w="1905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845C788-344C-00E1-C65F-5ACC154E6142}"/>
                </a:ext>
              </a:extLst>
            </p:cNvPr>
            <p:cNvCxnSpPr>
              <a:cxnSpLocks/>
            </p:cNvCxnSpPr>
            <p:nvPr/>
          </p:nvCxnSpPr>
          <p:spPr>
            <a:xfrm flipV="1">
              <a:off x="13182600" y="7429500"/>
              <a:ext cx="0" cy="533400"/>
            </a:xfrm>
            <a:prstGeom prst="straightConnector1">
              <a:avLst/>
            </a:prstGeom>
            <a:ln w="1905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FE0608F-16D7-E586-42A7-AC222A6580F2}"/>
                </a:ext>
              </a:extLst>
            </p:cNvPr>
            <p:cNvCxnSpPr>
              <a:cxnSpLocks/>
            </p:cNvCxnSpPr>
            <p:nvPr/>
          </p:nvCxnSpPr>
          <p:spPr>
            <a:xfrm flipV="1">
              <a:off x="13182600" y="7429500"/>
              <a:ext cx="1371600" cy="677524"/>
            </a:xfrm>
            <a:prstGeom prst="straightConnector1">
              <a:avLst/>
            </a:prstGeom>
            <a:ln w="1905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69C68F7-5CAD-BBA1-2BDD-316BF234C0AE}"/>
                </a:ext>
              </a:extLst>
            </p:cNvPr>
            <p:cNvCxnSpPr>
              <a:cxnSpLocks/>
              <a:stCxn id="12" idx="0"/>
            </p:cNvCxnSpPr>
            <p:nvPr/>
          </p:nvCxnSpPr>
          <p:spPr>
            <a:xfrm flipH="1" flipV="1">
              <a:off x="10972800" y="7429500"/>
              <a:ext cx="97615" cy="555481"/>
            </a:xfrm>
            <a:prstGeom prst="straightConnector1">
              <a:avLst/>
            </a:prstGeom>
            <a:ln w="1905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67B32D9-0F6E-F9DD-A15E-3308DA4EAEF5}"/>
                </a:ext>
              </a:extLst>
            </p:cNvPr>
            <p:cNvCxnSpPr>
              <a:cxnSpLocks/>
            </p:cNvCxnSpPr>
            <p:nvPr/>
          </p:nvCxnSpPr>
          <p:spPr>
            <a:xfrm flipV="1">
              <a:off x="13182600" y="7429500"/>
              <a:ext cx="2438400" cy="677524"/>
            </a:xfrm>
            <a:prstGeom prst="straightConnector1">
              <a:avLst/>
            </a:prstGeom>
            <a:ln w="1905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44ACB8-2FF2-6DD8-0799-50CA03F6B55A}"/>
                </a:ext>
              </a:extLst>
            </p:cNvPr>
            <p:cNvCxnSpPr>
              <a:cxnSpLocks/>
            </p:cNvCxnSpPr>
            <p:nvPr/>
          </p:nvCxnSpPr>
          <p:spPr>
            <a:xfrm flipV="1">
              <a:off x="13639800" y="7429500"/>
              <a:ext cx="3243046" cy="677524"/>
            </a:xfrm>
            <a:prstGeom prst="straightConnector1">
              <a:avLst/>
            </a:prstGeom>
            <a:ln w="1905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3004E89D-248D-C55E-51AD-6A27E1BF91C2}"/>
                </a:ext>
              </a:extLst>
            </p:cNvPr>
            <p:cNvCxnSpPr/>
            <p:nvPr/>
          </p:nvCxnSpPr>
          <p:spPr>
            <a:xfrm rot="16200000" flipV="1">
              <a:off x="9381403" y="6418011"/>
              <a:ext cx="2442210" cy="935815"/>
            </a:xfrm>
            <a:prstGeom prst="curvedConnector3">
              <a:avLst>
                <a:gd name="adj1" fmla="val 26312"/>
              </a:avLst>
            </a:prstGeom>
            <a:ln w="19050">
              <a:solidFill>
                <a:srgbClr val="7030A0"/>
              </a:solidFill>
              <a:prstDash val="sysDash"/>
              <a:headEnd type="arrow"/>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4C15A20B-E3BA-9575-FF07-0D3F2BF027EF}"/>
                </a:ext>
              </a:extLst>
            </p:cNvPr>
            <p:cNvCxnSpPr/>
            <p:nvPr/>
          </p:nvCxnSpPr>
          <p:spPr>
            <a:xfrm rot="5400000" flipH="1" flipV="1">
              <a:off x="10410102" y="6325127"/>
              <a:ext cx="2442210" cy="1121585"/>
            </a:xfrm>
            <a:prstGeom prst="curvedConnector3">
              <a:avLst/>
            </a:prstGeom>
            <a:ln w="19050">
              <a:solidFill>
                <a:srgbClr val="7030A0"/>
              </a:solidFill>
              <a:prstDash val="sysDash"/>
              <a:headEnd type="arrow"/>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B4CD7961-17F8-633F-1AF0-0AB02E6A8814}"/>
                </a:ext>
              </a:extLst>
            </p:cNvPr>
            <p:cNvCxnSpPr/>
            <p:nvPr/>
          </p:nvCxnSpPr>
          <p:spPr>
            <a:xfrm rot="5400000" flipH="1" flipV="1">
              <a:off x="11057802" y="5677427"/>
              <a:ext cx="2442211" cy="2416985"/>
            </a:xfrm>
            <a:prstGeom prst="curvedConnector3">
              <a:avLst/>
            </a:prstGeom>
            <a:ln w="19050">
              <a:solidFill>
                <a:srgbClr val="7030A0"/>
              </a:solidFill>
              <a:prstDash val="sysDash"/>
              <a:headEnd type="arrow"/>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3C5F7EF4-FCEB-4D6F-99B0-BFBEA8EE5FE3}"/>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sp>
        <p:nvSpPr>
          <p:cNvPr id="56" name="TextBox 9">
            <a:extLst>
              <a:ext uri="{FF2B5EF4-FFF2-40B4-BE49-F238E27FC236}">
                <a16:creationId xmlns:a16="http://schemas.microsoft.com/office/drawing/2014/main" id="{DA648B4F-6B04-0718-0F15-7FC1EF969BD7}"/>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13</a:t>
            </a:r>
          </a:p>
        </p:txBody>
      </p:sp>
    </p:spTree>
    <p:extLst>
      <p:ext uri="{BB962C8B-B14F-4D97-AF65-F5344CB8AC3E}">
        <p14:creationId xmlns:p14="http://schemas.microsoft.com/office/powerpoint/2010/main" val="3853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E08DA-6484-3B0E-0EE9-A75C9EE8B06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ABA976D-4A57-DB4B-4CA0-365A69E89268}"/>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DD7724FA-7FC1-CDDB-6A18-DF35FF0433EA}"/>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3D5626AA-3C70-5426-E5DF-B4C2E5AEC1AA}"/>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907DA7A-9DD1-6DB6-2331-BF0A449CA39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1D75774B-3177-7A2D-3877-2D36B2A5EA48}"/>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FAA7B462-471C-21C3-F381-944191C39ABD}"/>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C9D2B9C1-7CC3-9B8A-B295-C8142DE49FB2}"/>
              </a:ext>
            </a:extLst>
          </p:cNvPr>
          <p:cNvSpPr txBox="1"/>
          <p:nvPr/>
        </p:nvSpPr>
        <p:spPr>
          <a:xfrm>
            <a:off x="1028700" y="1236622"/>
            <a:ext cx="5981700" cy="2627386"/>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Decision Tree ∈ Machine Learning ⊆ AI </a:t>
            </a:r>
          </a:p>
        </p:txBody>
      </p:sp>
      <p:sp>
        <p:nvSpPr>
          <p:cNvPr id="9" name="TextBox 9">
            <a:extLst>
              <a:ext uri="{FF2B5EF4-FFF2-40B4-BE49-F238E27FC236}">
                <a16:creationId xmlns:a16="http://schemas.microsoft.com/office/drawing/2014/main" id="{8FA72A40-1BD4-7F93-C679-0C35173CF539}"/>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pic>
        <p:nvPicPr>
          <p:cNvPr id="14" name="Picture 13" descr="A diagram of a machine learning&#10;&#10;AI-generated content may be incorrect.">
            <a:extLst>
              <a:ext uri="{FF2B5EF4-FFF2-40B4-BE49-F238E27FC236}">
                <a16:creationId xmlns:a16="http://schemas.microsoft.com/office/drawing/2014/main" id="{C9D07A2B-D53C-AA25-4870-9E593EC129EF}"/>
              </a:ext>
            </a:extLst>
          </p:cNvPr>
          <p:cNvPicPr>
            <a:picLocks noChangeAspect="1"/>
          </p:cNvPicPr>
          <p:nvPr/>
        </p:nvPicPr>
        <p:blipFill>
          <a:blip r:embed="rId3">
            <a:extLst>
              <a:ext uri="{28A0092B-C50C-407E-A947-70E740481C1C}">
                <a14:useLocalDpi xmlns:a14="http://schemas.microsoft.com/office/drawing/2010/main" val="0"/>
              </a:ext>
            </a:extLst>
          </a:blip>
          <a:srcRect l="26897" r="20757" b="7491"/>
          <a:stretch>
            <a:fillRect/>
          </a:stretch>
        </p:blipFill>
        <p:spPr>
          <a:xfrm>
            <a:off x="6983266" y="1428208"/>
            <a:ext cx="7494734" cy="7720263"/>
          </a:xfrm>
          <a:prstGeom prst="rect">
            <a:avLst/>
          </a:prstGeom>
          <a:ln>
            <a:tailEnd type="triangle"/>
          </a:ln>
        </p:spPr>
      </p:pic>
      <p:grpSp>
        <p:nvGrpSpPr>
          <p:cNvPr id="52" name="Group 51">
            <a:extLst>
              <a:ext uri="{FF2B5EF4-FFF2-40B4-BE49-F238E27FC236}">
                <a16:creationId xmlns:a16="http://schemas.microsoft.com/office/drawing/2014/main" id="{C24AD54F-8FE9-520D-8DA6-9365B832301A}"/>
              </a:ext>
            </a:extLst>
          </p:cNvPr>
          <p:cNvGrpSpPr/>
          <p:nvPr/>
        </p:nvGrpSpPr>
        <p:grpSpPr>
          <a:xfrm>
            <a:off x="12344400" y="4656109"/>
            <a:ext cx="4205770" cy="400110"/>
            <a:chOff x="12344400" y="4656109"/>
            <a:chExt cx="4205770" cy="400110"/>
          </a:xfrm>
        </p:grpSpPr>
        <p:sp>
          <p:nvSpPr>
            <p:cNvPr id="20" name="Oval 19">
              <a:extLst>
                <a:ext uri="{FF2B5EF4-FFF2-40B4-BE49-F238E27FC236}">
                  <a16:creationId xmlns:a16="http://schemas.microsoft.com/office/drawing/2014/main" id="{F78EDE9F-7C4D-B50E-281C-AD425E38501E}"/>
                </a:ext>
              </a:extLst>
            </p:cNvPr>
            <p:cNvSpPr/>
            <p:nvPr/>
          </p:nvSpPr>
          <p:spPr>
            <a:xfrm>
              <a:off x="12344400" y="4686300"/>
              <a:ext cx="244313" cy="2443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02A88B1-1C2A-2FA4-F355-B682ACC23D3E}"/>
                </a:ext>
              </a:extLst>
            </p:cNvPr>
            <p:cNvSpPr txBox="1"/>
            <p:nvPr/>
          </p:nvSpPr>
          <p:spPr>
            <a:xfrm>
              <a:off x="14896576" y="4656109"/>
              <a:ext cx="1653594" cy="400110"/>
            </a:xfrm>
            <a:prstGeom prst="rect">
              <a:avLst/>
            </a:prstGeom>
            <a:noFill/>
          </p:spPr>
          <p:txBody>
            <a:bodyPr wrap="none" rtlCol="0">
              <a:spAutoFit/>
            </a:bodyPr>
            <a:lstStyle/>
            <a:p>
              <a:r>
                <a:rPr lang="en-US" sz="2000" i="1"/>
                <a:t>Decision Trees</a:t>
              </a:r>
            </a:p>
          </p:txBody>
        </p:sp>
        <p:cxnSp>
          <p:nvCxnSpPr>
            <p:cNvPr id="26" name="Curved Connector 25">
              <a:extLst>
                <a:ext uri="{FF2B5EF4-FFF2-40B4-BE49-F238E27FC236}">
                  <a16:creationId xmlns:a16="http://schemas.microsoft.com/office/drawing/2014/main" id="{D1C6828A-0C64-A7B3-5C8C-88827E306039}"/>
                </a:ext>
              </a:extLst>
            </p:cNvPr>
            <p:cNvCxnSpPr>
              <a:stCxn id="15" idx="1"/>
              <a:endCxn id="20" idx="6"/>
            </p:cNvCxnSpPr>
            <p:nvPr/>
          </p:nvCxnSpPr>
          <p:spPr>
            <a:xfrm rot="10800000">
              <a:off x="12588714" y="4808458"/>
              <a:ext cx="2307863" cy="47707"/>
            </a:xfrm>
            <a:prstGeom prst="curvedConnector3">
              <a:avLst>
                <a:gd name="adj1" fmla="val 5000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FE803C09-344D-B01F-00D6-317B067A3E65}"/>
              </a:ext>
            </a:extLst>
          </p:cNvPr>
          <p:cNvGrpSpPr/>
          <p:nvPr/>
        </p:nvGrpSpPr>
        <p:grpSpPr>
          <a:xfrm>
            <a:off x="12640193" y="5530567"/>
            <a:ext cx="3569875" cy="1927358"/>
            <a:chOff x="12640193" y="5530567"/>
            <a:chExt cx="3569875" cy="1927358"/>
          </a:xfrm>
        </p:grpSpPr>
        <p:sp>
          <p:nvSpPr>
            <p:cNvPr id="21" name="Oval 20">
              <a:extLst>
                <a:ext uri="{FF2B5EF4-FFF2-40B4-BE49-F238E27FC236}">
                  <a16:creationId xmlns:a16="http://schemas.microsoft.com/office/drawing/2014/main" id="{165D27CD-2B99-117A-0BC6-F0ECF6656B3A}"/>
                </a:ext>
              </a:extLst>
            </p:cNvPr>
            <p:cNvSpPr/>
            <p:nvPr/>
          </p:nvSpPr>
          <p:spPr>
            <a:xfrm>
              <a:off x="12640193" y="5530567"/>
              <a:ext cx="244313" cy="2443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EE7F67E-E25F-D82B-8D56-769D72490B19}"/>
                </a:ext>
              </a:extLst>
            </p:cNvPr>
            <p:cNvSpPr txBox="1"/>
            <p:nvPr/>
          </p:nvSpPr>
          <p:spPr>
            <a:xfrm>
              <a:off x="14559870" y="7057815"/>
              <a:ext cx="1650198" cy="400110"/>
            </a:xfrm>
            <a:prstGeom prst="rect">
              <a:avLst/>
            </a:prstGeom>
            <a:noFill/>
          </p:spPr>
          <p:txBody>
            <a:bodyPr wrap="square" rtlCol="0">
              <a:spAutoFit/>
            </a:bodyPr>
            <a:lstStyle/>
            <a:p>
              <a:r>
                <a:rPr lang="en-US" sz="2000" i="1"/>
                <a:t>Naïve Bayes</a:t>
              </a:r>
            </a:p>
          </p:txBody>
        </p:sp>
        <p:cxnSp>
          <p:nvCxnSpPr>
            <p:cNvPr id="30" name="Curved Connector 29">
              <a:extLst>
                <a:ext uri="{FF2B5EF4-FFF2-40B4-BE49-F238E27FC236}">
                  <a16:creationId xmlns:a16="http://schemas.microsoft.com/office/drawing/2014/main" id="{6B23453C-223C-F812-E0E3-A702C22E9126}"/>
                </a:ext>
              </a:extLst>
            </p:cNvPr>
            <p:cNvCxnSpPr>
              <a:cxnSpLocks/>
              <a:stCxn id="19" idx="1"/>
              <a:endCxn id="21" idx="4"/>
            </p:cNvCxnSpPr>
            <p:nvPr/>
          </p:nvCxnSpPr>
          <p:spPr>
            <a:xfrm rot="10800000">
              <a:off x="12762350" y="5774880"/>
              <a:ext cx="1797520" cy="1482990"/>
            </a:xfrm>
            <a:prstGeom prst="curvedConnector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BB5C207-06EF-34AA-1CA1-BD2E36400F24}"/>
              </a:ext>
            </a:extLst>
          </p:cNvPr>
          <p:cNvGrpSpPr/>
          <p:nvPr/>
        </p:nvGrpSpPr>
        <p:grpSpPr>
          <a:xfrm>
            <a:off x="11765043" y="7562669"/>
            <a:ext cx="2794827" cy="1647984"/>
            <a:chOff x="11765043" y="7562669"/>
            <a:chExt cx="2794827" cy="1647984"/>
          </a:xfrm>
        </p:grpSpPr>
        <p:sp>
          <p:nvSpPr>
            <p:cNvPr id="24" name="Oval 23">
              <a:extLst>
                <a:ext uri="{FF2B5EF4-FFF2-40B4-BE49-F238E27FC236}">
                  <a16:creationId xmlns:a16="http://schemas.microsoft.com/office/drawing/2014/main" id="{77A17D08-DFCB-BA0F-7431-FA615A4B2D6F}"/>
                </a:ext>
              </a:extLst>
            </p:cNvPr>
            <p:cNvSpPr/>
            <p:nvPr/>
          </p:nvSpPr>
          <p:spPr>
            <a:xfrm>
              <a:off x="11765043" y="7562669"/>
              <a:ext cx="244313" cy="2443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6652B9-DE08-99A1-A604-8BB9EC68E40B}"/>
                </a:ext>
              </a:extLst>
            </p:cNvPr>
            <p:cNvSpPr txBox="1"/>
            <p:nvPr/>
          </p:nvSpPr>
          <p:spPr>
            <a:xfrm>
              <a:off x="12906277" y="8194990"/>
              <a:ext cx="1653593" cy="1015663"/>
            </a:xfrm>
            <a:prstGeom prst="rect">
              <a:avLst/>
            </a:prstGeom>
            <a:noFill/>
          </p:spPr>
          <p:txBody>
            <a:bodyPr wrap="square" rtlCol="0">
              <a:spAutoFit/>
            </a:bodyPr>
            <a:lstStyle/>
            <a:p>
              <a:r>
                <a:rPr lang="en-US" sz="2000" i="1"/>
                <a:t>Convolutional Neural</a:t>
              </a:r>
            </a:p>
            <a:p>
              <a:r>
                <a:rPr lang="en-US" sz="2000" i="1"/>
                <a:t>Networks</a:t>
              </a:r>
            </a:p>
          </p:txBody>
        </p:sp>
        <p:cxnSp>
          <p:nvCxnSpPr>
            <p:cNvPr id="34" name="Curved Connector 33">
              <a:extLst>
                <a:ext uri="{FF2B5EF4-FFF2-40B4-BE49-F238E27FC236}">
                  <a16:creationId xmlns:a16="http://schemas.microsoft.com/office/drawing/2014/main" id="{EE250ECF-881C-C677-636B-2FEB45998881}"/>
                </a:ext>
              </a:extLst>
            </p:cNvPr>
            <p:cNvCxnSpPr>
              <a:cxnSpLocks/>
              <a:stCxn id="17" idx="1"/>
              <a:endCxn id="24" idx="5"/>
            </p:cNvCxnSpPr>
            <p:nvPr/>
          </p:nvCxnSpPr>
          <p:spPr>
            <a:xfrm rot="10800000">
              <a:off x="11973577" y="7771204"/>
              <a:ext cx="932700" cy="931619"/>
            </a:xfrm>
            <a:prstGeom prst="curvedConnector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089E510F-8569-ACEE-225B-F1E00365C227}"/>
              </a:ext>
            </a:extLst>
          </p:cNvPr>
          <p:cNvGrpSpPr/>
          <p:nvPr/>
        </p:nvGrpSpPr>
        <p:grpSpPr>
          <a:xfrm>
            <a:off x="4595601" y="5054467"/>
            <a:ext cx="4106912" cy="707886"/>
            <a:chOff x="4595601" y="5054467"/>
            <a:chExt cx="4106912" cy="707886"/>
          </a:xfrm>
        </p:grpSpPr>
        <p:sp>
          <p:nvSpPr>
            <p:cNvPr id="22" name="Oval 21">
              <a:extLst>
                <a:ext uri="{FF2B5EF4-FFF2-40B4-BE49-F238E27FC236}">
                  <a16:creationId xmlns:a16="http://schemas.microsoft.com/office/drawing/2014/main" id="{1A499134-C14F-1D9B-4DD6-335257C32671}"/>
                </a:ext>
              </a:extLst>
            </p:cNvPr>
            <p:cNvSpPr/>
            <p:nvPr/>
          </p:nvSpPr>
          <p:spPr>
            <a:xfrm>
              <a:off x="8458200" y="5286254"/>
              <a:ext cx="244313" cy="2443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029C365-3034-6C7E-D7D2-6016A4EFF43C}"/>
                </a:ext>
              </a:extLst>
            </p:cNvPr>
            <p:cNvSpPr txBox="1"/>
            <p:nvPr/>
          </p:nvSpPr>
          <p:spPr>
            <a:xfrm>
              <a:off x="4595601" y="5054467"/>
              <a:ext cx="1650198" cy="707886"/>
            </a:xfrm>
            <a:prstGeom prst="rect">
              <a:avLst/>
            </a:prstGeom>
            <a:noFill/>
          </p:spPr>
          <p:txBody>
            <a:bodyPr wrap="square" rtlCol="0">
              <a:spAutoFit/>
            </a:bodyPr>
            <a:lstStyle/>
            <a:p>
              <a:pPr algn="r"/>
              <a:r>
                <a:rPr lang="en-US" sz="2000" i="1"/>
                <a:t>Linear</a:t>
              </a:r>
            </a:p>
            <a:p>
              <a:pPr algn="r"/>
              <a:r>
                <a:rPr lang="en-US" sz="2000" i="1"/>
                <a:t>Regression</a:t>
              </a:r>
            </a:p>
          </p:txBody>
        </p:sp>
        <p:cxnSp>
          <p:nvCxnSpPr>
            <p:cNvPr id="44" name="Curved Connector 43">
              <a:extLst>
                <a:ext uri="{FF2B5EF4-FFF2-40B4-BE49-F238E27FC236}">
                  <a16:creationId xmlns:a16="http://schemas.microsoft.com/office/drawing/2014/main" id="{24FC1912-9491-8ABA-1A63-4ABD2EC2A3F1}"/>
                </a:ext>
              </a:extLst>
            </p:cNvPr>
            <p:cNvCxnSpPr>
              <a:cxnSpLocks/>
              <a:stCxn id="18" idx="3"/>
              <a:endCxn id="22" idx="2"/>
            </p:cNvCxnSpPr>
            <p:nvPr/>
          </p:nvCxnSpPr>
          <p:spPr>
            <a:xfrm>
              <a:off x="6245799" y="5408410"/>
              <a:ext cx="2212401" cy="1"/>
            </a:xfrm>
            <a:prstGeom prst="curvedConnector3">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71D8088E-D6DD-1F6D-C440-BCBB5D0C30C3}"/>
              </a:ext>
            </a:extLst>
          </p:cNvPr>
          <p:cNvGrpSpPr/>
          <p:nvPr/>
        </p:nvGrpSpPr>
        <p:grpSpPr>
          <a:xfrm>
            <a:off x="6739004" y="7657378"/>
            <a:ext cx="2954109" cy="1600922"/>
            <a:chOff x="6739004" y="7657378"/>
            <a:chExt cx="2954109" cy="1600922"/>
          </a:xfrm>
        </p:grpSpPr>
        <p:sp>
          <p:nvSpPr>
            <p:cNvPr id="23" name="Oval 22">
              <a:extLst>
                <a:ext uri="{FF2B5EF4-FFF2-40B4-BE49-F238E27FC236}">
                  <a16:creationId xmlns:a16="http://schemas.microsoft.com/office/drawing/2014/main" id="{3A9739A1-CCBA-B14F-6A1F-0D3A5E389704}"/>
                </a:ext>
              </a:extLst>
            </p:cNvPr>
            <p:cNvSpPr/>
            <p:nvPr/>
          </p:nvSpPr>
          <p:spPr>
            <a:xfrm>
              <a:off x="9448800" y="7657378"/>
              <a:ext cx="244313" cy="24431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62DEAED-4300-1CD8-B438-FD94DFF087DA}"/>
                </a:ext>
              </a:extLst>
            </p:cNvPr>
            <p:cNvSpPr txBox="1"/>
            <p:nvPr/>
          </p:nvSpPr>
          <p:spPr>
            <a:xfrm>
              <a:off x="6739004" y="8242637"/>
              <a:ext cx="1225990" cy="1015663"/>
            </a:xfrm>
            <a:prstGeom prst="rect">
              <a:avLst/>
            </a:prstGeom>
            <a:noFill/>
          </p:spPr>
          <p:txBody>
            <a:bodyPr wrap="square" rtlCol="0">
              <a:spAutoFit/>
            </a:bodyPr>
            <a:lstStyle/>
            <a:p>
              <a:pPr algn="r"/>
              <a:r>
                <a:rPr lang="en-US" sz="2000" i="1"/>
                <a:t>Large Language Models</a:t>
              </a:r>
            </a:p>
          </p:txBody>
        </p:sp>
        <p:cxnSp>
          <p:nvCxnSpPr>
            <p:cNvPr id="49" name="Curved Connector 48">
              <a:extLst>
                <a:ext uri="{FF2B5EF4-FFF2-40B4-BE49-F238E27FC236}">
                  <a16:creationId xmlns:a16="http://schemas.microsoft.com/office/drawing/2014/main" id="{82CB79B7-193B-2A48-B6D9-42323E829B64}"/>
                </a:ext>
              </a:extLst>
            </p:cNvPr>
            <p:cNvCxnSpPr>
              <a:cxnSpLocks/>
              <a:endCxn id="23" idx="4"/>
            </p:cNvCxnSpPr>
            <p:nvPr/>
          </p:nvCxnSpPr>
          <p:spPr>
            <a:xfrm flipV="1">
              <a:off x="8001000" y="7901691"/>
              <a:ext cx="1569957" cy="801130"/>
            </a:xfrm>
            <a:prstGeom prst="curvedConnector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BB92843-5CA0-3D26-D566-641AB2B7826B}"/>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sp>
        <p:nvSpPr>
          <p:cNvPr id="59" name="TextBox 9">
            <a:extLst>
              <a:ext uri="{FF2B5EF4-FFF2-40B4-BE49-F238E27FC236}">
                <a16:creationId xmlns:a16="http://schemas.microsoft.com/office/drawing/2014/main" id="{A37540F3-DF16-759C-C834-9BEFAAF3EFA2}"/>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14</a:t>
            </a:r>
          </a:p>
        </p:txBody>
      </p:sp>
    </p:spTree>
    <p:extLst>
      <p:ext uri="{BB962C8B-B14F-4D97-AF65-F5344CB8AC3E}">
        <p14:creationId xmlns:p14="http://schemas.microsoft.com/office/powerpoint/2010/main" val="33464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F9CA4-4288-A979-7750-9D7B8F61620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1CDF640-005D-6226-17CE-3FB84A354667}"/>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EC0AB4E0-F03B-425C-95B6-5B4B48413C0C}"/>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7DE16CAB-A805-62F3-015A-E9CB1AADE2D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2477C1A-2634-BCB9-EC0A-3A44B93FBEC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4FC84518-1466-9F56-1B62-4AC1ADF52B91}"/>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920E19CB-39C9-A788-35E4-2C3CA7D767EB}"/>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B7D78879-E029-E606-F62C-B2139D8EE808}"/>
              </a:ext>
            </a:extLst>
          </p:cNvPr>
          <p:cNvSpPr txBox="1"/>
          <p:nvPr/>
        </p:nvSpPr>
        <p:spPr>
          <a:xfrm>
            <a:off x="1028700" y="1236622"/>
            <a:ext cx="6972300" cy="863600"/>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The </a:t>
            </a:r>
            <a:r>
              <a:rPr lang="en-US" sz="5000" b="1" u="sng">
                <a:solidFill>
                  <a:srgbClr val="000000"/>
                </a:solidFill>
                <a:latin typeface="Outfit Bold"/>
                <a:ea typeface="Outfit Bold"/>
                <a:cs typeface="Outfit Bold"/>
                <a:sym typeface="Outfit Bold"/>
              </a:rPr>
              <a:t>Black Box </a:t>
            </a:r>
            <a:r>
              <a:rPr lang="en-US" sz="5000" b="1">
                <a:solidFill>
                  <a:srgbClr val="000000"/>
                </a:solidFill>
                <a:latin typeface="Outfit Bold"/>
                <a:ea typeface="Outfit Bold"/>
                <a:cs typeface="Outfit Bold"/>
                <a:sym typeface="Outfit Bold"/>
              </a:rPr>
              <a:t>Problem</a:t>
            </a:r>
          </a:p>
        </p:txBody>
      </p:sp>
      <p:sp>
        <p:nvSpPr>
          <p:cNvPr id="9" name="TextBox 9">
            <a:extLst>
              <a:ext uri="{FF2B5EF4-FFF2-40B4-BE49-F238E27FC236}">
                <a16:creationId xmlns:a16="http://schemas.microsoft.com/office/drawing/2014/main" id="{DCB434EC-391C-A284-A855-2A180FDA081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pic>
        <p:nvPicPr>
          <p:cNvPr id="5126" name="Picture 6">
            <a:extLst>
              <a:ext uri="{FF2B5EF4-FFF2-40B4-BE49-F238E27FC236}">
                <a16:creationId xmlns:a16="http://schemas.microsoft.com/office/drawing/2014/main" id="{1CBB8837-F4E4-CE81-489D-D09239B49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4812" y="1078323"/>
            <a:ext cx="5424488" cy="6186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2">
            <a:extLst>
              <a:ext uri="{FF2B5EF4-FFF2-40B4-BE49-F238E27FC236}">
                <a16:creationId xmlns:a16="http://schemas.microsoft.com/office/drawing/2014/main" id="{1F938768-E1CB-88AC-3634-579B1A5213B5}"/>
              </a:ext>
            </a:extLst>
          </p:cNvPr>
          <p:cNvSpPr txBox="1"/>
          <p:nvPr/>
        </p:nvSpPr>
        <p:spPr>
          <a:xfrm>
            <a:off x="1028700" y="2714466"/>
            <a:ext cx="10325100" cy="6351226"/>
          </a:xfrm>
          <a:prstGeom prst="rect">
            <a:avLst/>
          </a:prstGeom>
        </p:spPr>
        <p:txBody>
          <a:bodyPr wrap="square" lIns="0" tIns="0" rIns="0" bIns="0" rtlCol="0" anchor="t">
            <a:spAutoFit/>
          </a:bodyPr>
          <a:lstStyle/>
          <a:p>
            <a:pPr>
              <a:lnSpc>
                <a:spcPct val="200000"/>
              </a:lnSpc>
            </a:pPr>
            <a:r>
              <a:rPr lang="en-US" sz="2800" b="1">
                <a:solidFill>
                  <a:srgbClr val="000000"/>
                </a:solidFill>
                <a:latin typeface="Outfit Bold"/>
                <a:ea typeface="Outfit Bold"/>
                <a:cs typeface="Outfit Bold"/>
                <a:sym typeface="Outfit Bold"/>
              </a:rPr>
              <a:t>Issues</a:t>
            </a:r>
            <a:endParaRPr lang="en-US" sz="28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a:solidFill>
                  <a:srgbClr val="000000"/>
                </a:solidFill>
                <a:ea typeface="Outfit"/>
                <a:cs typeface="Outfit"/>
                <a:sym typeface="Outfit"/>
              </a:rPr>
              <a:t>Most ML models excel at predictions but </a:t>
            </a:r>
            <a:r>
              <a:rPr lang="en-US" sz="2600" u="sng">
                <a:solidFill>
                  <a:srgbClr val="000000"/>
                </a:solidFill>
                <a:ea typeface="Outfit"/>
                <a:cs typeface="Outfit"/>
                <a:sym typeface="Outfit"/>
              </a:rPr>
              <a:t>fail at explanations</a:t>
            </a:r>
          </a:p>
          <a:p>
            <a:pPr marL="342900" indent="-342900">
              <a:lnSpc>
                <a:spcPct val="200000"/>
              </a:lnSpc>
              <a:buFont typeface="Arial" panose="020B0604020202020204" pitchFamily="34" charset="0"/>
              <a:buChar char="•"/>
            </a:pPr>
            <a:r>
              <a:rPr lang="en-US" sz="2600">
                <a:solidFill>
                  <a:srgbClr val="000000"/>
                </a:solidFill>
                <a:ea typeface="Outfit"/>
                <a:cs typeface="Outfit"/>
                <a:sym typeface="Outfit"/>
              </a:rPr>
              <a:t>Complex models (neural networks, ensembles) </a:t>
            </a:r>
            <a:r>
              <a:rPr lang="en-US" sz="2600" u="sng">
                <a:solidFill>
                  <a:srgbClr val="000000"/>
                </a:solidFill>
                <a:ea typeface="Outfit"/>
                <a:cs typeface="Outfit"/>
                <a:sym typeface="Outfit"/>
              </a:rPr>
              <a:t>lack transparency</a:t>
            </a:r>
          </a:p>
          <a:p>
            <a:pPr marL="342900" indent="-342900">
              <a:lnSpc>
                <a:spcPct val="200000"/>
              </a:lnSpc>
              <a:buFont typeface="Arial" panose="020B0604020202020204" pitchFamily="34" charset="0"/>
              <a:buChar char="•"/>
            </a:pPr>
            <a:r>
              <a:rPr lang="en-US" sz="2600" u="sng">
                <a:solidFill>
                  <a:srgbClr val="000000"/>
                </a:solidFill>
                <a:ea typeface="Outfit"/>
                <a:cs typeface="Outfit"/>
                <a:sym typeface="Outfit"/>
              </a:rPr>
              <a:t>Difficult to</a:t>
            </a:r>
            <a:r>
              <a:rPr lang="en-US" sz="2600">
                <a:solidFill>
                  <a:srgbClr val="000000"/>
                </a:solidFill>
                <a:ea typeface="Outfit"/>
                <a:cs typeface="Outfit"/>
                <a:sym typeface="Outfit"/>
              </a:rPr>
              <a:t> audit, debug, or build </a:t>
            </a:r>
            <a:r>
              <a:rPr lang="en-US" sz="2600" u="sng">
                <a:solidFill>
                  <a:srgbClr val="000000"/>
                </a:solidFill>
                <a:ea typeface="Outfit"/>
                <a:cs typeface="Outfit"/>
                <a:sym typeface="Outfit"/>
              </a:rPr>
              <a:t>trust</a:t>
            </a:r>
            <a:r>
              <a:rPr lang="en-US" sz="2600">
                <a:solidFill>
                  <a:srgbClr val="000000"/>
                </a:solidFill>
                <a:ea typeface="Outfit"/>
                <a:cs typeface="Outfit"/>
                <a:sym typeface="Outfit"/>
              </a:rPr>
              <a:t> in decisions</a:t>
            </a:r>
          </a:p>
          <a:p>
            <a:pPr>
              <a:lnSpc>
                <a:spcPct val="200000"/>
              </a:lnSpc>
            </a:pPr>
            <a:endParaRPr lang="en-US" sz="2400">
              <a:solidFill>
                <a:srgbClr val="000000"/>
              </a:solidFill>
              <a:ea typeface="Outfit"/>
              <a:cs typeface="Outfit"/>
              <a:sym typeface="Outfit"/>
            </a:endParaRPr>
          </a:p>
          <a:p>
            <a:pPr>
              <a:lnSpc>
                <a:spcPct val="200000"/>
              </a:lnSpc>
            </a:pPr>
            <a:r>
              <a:rPr lang="en-US" sz="2800">
                <a:solidFill>
                  <a:srgbClr val="000000"/>
                </a:solidFill>
                <a:latin typeface="Outfit Bold"/>
                <a:ea typeface="Outfit Bold"/>
                <a:cs typeface="Outfit Bold"/>
                <a:sym typeface="Outfit Bold"/>
              </a:rPr>
              <a:t>Higher Impact in High Stakes Domains</a:t>
            </a:r>
            <a:endParaRPr lang="en-US" sz="28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a:solidFill>
                  <a:srgbClr val="000000"/>
                </a:solidFill>
                <a:ea typeface="Outfit"/>
                <a:cs typeface="Outfit"/>
                <a:sym typeface="Outfit"/>
              </a:rPr>
              <a:t>Regulatory requirements increasingly demand explainability</a:t>
            </a:r>
          </a:p>
          <a:p>
            <a:pPr marL="342900" indent="-342900">
              <a:lnSpc>
                <a:spcPct val="200000"/>
              </a:lnSpc>
              <a:buFont typeface="Arial" panose="020B0604020202020204" pitchFamily="34" charset="0"/>
              <a:buChar char="•"/>
            </a:pPr>
            <a:r>
              <a:rPr lang="en-US" sz="2600">
                <a:solidFill>
                  <a:srgbClr val="000000"/>
                </a:solidFill>
                <a:ea typeface="Outfit"/>
                <a:cs typeface="Outfit"/>
                <a:sym typeface="Outfit"/>
              </a:rPr>
              <a:t>Human decision-makers need to understand "why"</a:t>
            </a:r>
          </a:p>
        </p:txBody>
      </p:sp>
      <p:sp>
        <p:nvSpPr>
          <p:cNvPr id="20" name="TextBox 19">
            <a:extLst>
              <a:ext uri="{FF2B5EF4-FFF2-40B4-BE49-F238E27FC236}">
                <a16:creationId xmlns:a16="http://schemas.microsoft.com/office/drawing/2014/main" id="{58646746-768D-3E73-EC9B-0F211EAE55B2}"/>
              </a:ext>
            </a:extLst>
          </p:cNvPr>
          <p:cNvSpPr txBox="1"/>
          <p:nvPr/>
        </p:nvSpPr>
        <p:spPr>
          <a:xfrm>
            <a:off x="11791515" y="7249437"/>
            <a:ext cx="4572000" cy="2185214"/>
          </a:xfrm>
          <a:prstGeom prst="rect">
            <a:avLst/>
          </a:prstGeom>
          <a:noFill/>
        </p:spPr>
        <p:txBody>
          <a:bodyPr wrap="square">
            <a:spAutoFit/>
          </a:bodyPr>
          <a:lstStyle/>
          <a:p>
            <a:pPr algn="ctr" rtl="0">
              <a:buNone/>
            </a:pPr>
            <a:r>
              <a:rPr lang="en-US" sz="2800" b="0" i="0" u="none" strike="noStrike">
                <a:solidFill>
                  <a:srgbClr val="2864C1"/>
                </a:solidFill>
                <a:effectLst/>
                <a:latin typeface="Arial" panose="020B0604020202020204" pitchFamily="34" charset="0"/>
              </a:rPr>
              <a:t>Black Box Model</a:t>
            </a:r>
            <a:endParaRPr lang="en-US" b="0">
              <a:effectLst/>
            </a:endParaRPr>
          </a:p>
          <a:p>
            <a:pPr algn="ctr" rtl="0">
              <a:buNone/>
            </a:pPr>
            <a:br>
              <a:rPr lang="en-US" b="0">
                <a:effectLst/>
              </a:rPr>
            </a:br>
            <a:r>
              <a:rPr lang="en-US" sz="1800" b="0" i="0" u="none" strike="noStrike">
                <a:solidFill>
                  <a:srgbClr val="999999"/>
                </a:solidFill>
                <a:effectLst/>
                <a:latin typeface="Arial" panose="020B0604020202020204" pitchFamily="34" charset="0"/>
              </a:rPr>
              <a:t>Has complex mechanisms that are not hidden but not easily understand, and generally, higher predictive performance. </a:t>
            </a:r>
            <a:endParaRPr lang="en-US" b="0">
              <a:effectLst/>
            </a:endParaRPr>
          </a:p>
          <a:p>
            <a:pPr>
              <a:buNone/>
            </a:pPr>
            <a:br>
              <a:rPr lang="en-US"/>
            </a:br>
            <a:endParaRPr lang="en-US"/>
          </a:p>
        </p:txBody>
      </p:sp>
      <p:sp>
        <p:nvSpPr>
          <p:cNvPr id="21" name="TextBox 20">
            <a:extLst>
              <a:ext uri="{FF2B5EF4-FFF2-40B4-BE49-F238E27FC236}">
                <a16:creationId xmlns:a16="http://schemas.microsoft.com/office/drawing/2014/main" id="{0727626D-E9D7-D4DC-1008-1813FDB0AD0A}"/>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sp>
        <p:nvSpPr>
          <p:cNvPr id="22" name="Slide Number Placeholder 21">
            <a:extLst>
              <a:ext uri="{FF2B5EF4-FFF2-40B4-BE49-F238E27FC236}">
                <a16:creationId xmlns:a16="http://schemas.microsoft.com/office/drawing/2014/main" id="{4D920644-3483-3649-929F-3F266CEC2F78}"/>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23" name="TextBox 9">
            <a:extLst>
              <a:ext uri="{FF2B5EF4-FFF2-40B4-BE49-F238E27FC236}">
                <a16:creationId xmlns:a16="http://schemas.microsoft.com/office/drawing/2014/main" id="{594C4824-B126-E843-ACCA-243FB6B3CC24}"/>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15</a:t>
            </a:r>
          </a:p>
        </p:txBody>
      </p:sp>
    </p:spTree>
    <p:extLst>
      <p:ext uri="{BB962C8B-B14F-4D97-AF65-F5344CB8AC3E}">
        <p14:creationId xmlns:p14="http://schemas.microsoft.com/office/powerpoint/2010/main" val="2284054732"/>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AEBAA-98C1-8F2C-7F5B-44C6A57DFA8D}"/>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6744885D-8DD6-9318-E3B0-C24FD032B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7744" y="1141747"/>
            <a:ext cx="5705856" cy="617776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160B7703-119B-A12F-1451-ED364FD80F36}"/>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0BCBC5D5-2FF2-F390-8664-6C6896DC9C0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B4A6C596-E828-09DB-C566-EF6356104A6B}"/>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2D84C50-CDA5-AB32-DF2F-F0BC1A358CD5}"/>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80B480D8-31FF-6EE1-701B-FF6946AB092A}"/>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C3F4CFE3-463B-BE5E-CB84-CA97B239E246}"/>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4E1BDBB0-40E9-2EEF-9625-63CE4091745B}"/>
              </a:ext>
            </a:extLst>
          </p:cNvPr>
          <p:cNvSpPr txBox="1"/>
          <p:nvPr/>
        </p:nvSpPr>
        <p:spPr>
          <a:xfrm>
            <a:off x="1028700" y="1236622"/>
            <a:ext cx="69723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What Makes a Model Interpretable?</a:t>
            </a:r>
          </a:p>
        </p:txBody>
      </p:sp>
      <p:sp>
        <p:nvSpPr>
          <p:cNvPr id="9" name="TextBox 9">
            <a:extLst>
              <a:ext uri="{FF2B5EF4-FFF2-40B4-BE49-F238E27FC236}">
                <a16:creationId xmlns:a16="http://schemas.microsoft.com/office/drawing/2014/main" id="{1C12881C-20FB-7268-FF65-7BB6351015E4}"/>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4EE6FADA-FE54-A0A2-D968-3C27D089B5A8}"/>
              </a:ext>
            </a:extLst>
          </p:cNvPr>
          <p:cNvSpPr txBox="1"/>
          <p:nvPr/>
        </p:nvSpPr>
        <p:spPr>
          <a:xfrm>
            <a:off x="1028700" y="2714466"/>
            <a:ext cx="10325100" cy="4328557"/>
          </a:xfrm>
          <a:prstGeom prst="rect">
            <a:avLst/>
          </a:prstGeom>
        </p:spPr>
        <p:txBody>
          <a:bodyPr wrap="square" lIns="0" tIns="0" rIns="0" bIns="0" rtlCol="0" anchor="t">
            <a:spAutoFit/>
          </a:bodyPr>
          <a:lstStyle/>
          <a:p>
            <a:pPr>
              <a:lnSpc>
                <a:spcPct val="200000"/>
              </a:lnSpc>
            </a:pPr>
            <a:endParaRPr lang="en-US" sz="24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Transparency: </a:t>
            </a:r>
            <a:r>
              <a:rPr lang="en-US" sz="2400">
                <a:solidFill>
                  <a:srgbClr val="000000"/>
                </a:solidFill>
                <a:ea typeface="Outfit"/>
                <a:cs typeface="Outfit"/>
                <a:sym typeface="Outfit"/>
              </a:rPr>
              <a:t>Clear decision process visible to humans</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Simplicity: </a:t>
            </a:r>
            <a:r>
              <a:rPr lang="en-US" sz="2400">
                <a:solidFill>
                  <a:srgbClr val="000000"/>
                </a:solidFill>
                <a:ea typeface="Outfit"/>
                <a:cs typeface="Outfit"/>
                <a:sym typeface="Outfit"/>
              </a:rPr>
              <a:t>Limited number of features and rules</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Consistency: </a:t>
            </a:r>
            <a:r>
              <a:rPr lang="en-US" sz="2400">
                <a:solidFill>
                  <a:srgbClr val="000000"/>
                </a:solidFill>
                <a:ea typeface="Outfit"/>
                <a:cs typeface="Outfit"/>
                <a:sym typeface="Outfit"/>
              </a:rPr>
              <a:t>Similar inputs produce similar explanations</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Actionability: </a:t>
            </a:r>
            <a:r>
              <a:rPr lang="en-US" sz="2400">
                <a:solidFill>
                  <a:srgbClr val="000000"/>
                </a:solidFill>
                <a:ea typeface="Outfit"/>
                <a:cs typeface="Outfit"/>
                <a:sym typeface="Outfit"/>
              </a:rPr>
              <a:t>Insights can guide real-world decisions</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Auditability: </a:t>
            </a:r>
            <a:r>
              <a:rPr lang="en-US" sz="2400">
                <a:solidFill>
                  <a:srgbClr val="000000"/>
                </a:solidFill>
                <a:ea typeface="Outfit"/>
                <a:cs typeface="Outfit"/>
                <a:sym typeface="Outfit"/>
              </a:rPr>
              <a:t>Decisions can be traced and verified</a:t>
            </a:r>
          </a:p>
        </p:txBody>
      </p:sp>
      <p:sp>
        <p:nvSpPr>
          <p:cNvPr id="20" name="TextBox 19">
            <a:extLst>
              <a:ext uri="{FF2B5EF4-FFF2-40B4-BE49-F238E27FC236}">
                <a16:creationId xmlns:a16="http://schemas.microsoft.com/office/drawing/2014/main" id="{BA878E4E-17F5-F986-2F0E-2FD4863D55A9}"/>
              </a:ext>
            </a:extLst>
          </p:cNvPr>
          <p:cNvSpPr txBox="1"/>
          <p:nvPr/>
        </p:nvSpPr>
        <p:spPr>
          <a:xfrm>
            <a:off x="11791515" y="7249437"/>
            <a:ext cx="4572000" cy="1908215"/>
          </a:xfrm>
          <a:prstGeom prst="rect">
            <a:avLst/>
          </a:prstGeom>
          <a:noFill/>
        </p:spPr>
        <p:txBody>
          <a:bodyPr wrap="square">
            <a:spAutoFit/>
          </a:bodyPr>
          <a:lstStyle/>
          <a:p>
            <a:pPr algn="ctr"/>
            <a:r>
              <a:rPr lang="en-US" sz="2800">
                <a:solidFill>
                  <a:srgbClr val="2864C1"/>
                </a:solidFill>
                <a:latin typeface="Arial" panose="020B0604020202020204" pitchFamily="34" charset="0"/>
              </a:rPr>
              <a:t>White Box Model</a:t>
            </a:r>
            <a:endParaRPr lang="en-US" b="0">
              <a:effectLst/>
            </a:endParaRPr>
          </a:p>
          <a:p>
            <a:pPr algn="ctr"/>
            <a:br>
              <a:rPr lang="en-US" b="0">
                <a:effectLst/>
              </a:rPr>
            </a:br>
            <a:r>
              <a:rPr lang="en-US">
                <a:solidFill>
                  <a:srgbClr val="999999"/>
                </a:solidFill>
                <a:latin typeface="Arial" panose="020B0604020202020204" pitchFamily="34" charset="0"/>
              </a:rPr>
              <a:t>Has simple mechanisms, and generally more interpretable.</a:t>
            </a:r>
            <a:endParaRPr lang="en-US" b="0">
              <a:effectLst/>
            </a:endParaRPr>
          </a:p>
          <a:p>
            <a:pPr>
              <a:buNone/>
            </a:pPr>
            <a:br>
              <a:rPr lang="en-US"/>
            </a:br>
            <a:endParaRPr lang="en-US"/>
          </a:p>
        </p:txBody>
      </p:sp>
      <p:sp>
        <p:nvSpPr>
          <p:cNvPr id="12" name="TextBox 11">
            <a:extLst>
              <a:ext uri="{FF2B5EF4-FFF2-40B4-BE49-F238E27FC236}">
                <a16:creationId xmlns:a16="http://schemas.microsoft.com/office/drawing/2014/main" id="{F055F114-B505-DEAB-0223-60D33D3A1C42}"/>
              </a:ext>
            </a:extLst>
          </p:cNvPr>
          <p:cNvSpPr txBox="1"/>
          <p:nvPr/>
        </p:nvSpPr>
        <p:spPr>
          <a:xfrm>
            <a:off x="738378" y="3695700"/>
            <a:ext cx="595035" cy="584775"/>
          </a:xfrm>
          <a:prstGeom prst="rect">
            <a:avLst/>
          </a:prstGeom>
          <a:noFill/>
        </p:spPr>
        <p:txBody>
          <a:bodyPr wrap="none" rtlCol="0">
            <a:spAutoFit/>
          </a:bodyPr>
          <a:lstStyle/>
          <a:p>
            <a:r>
              <a:rPr lang="en-US" sz="3200"/>
              <a:t>✅</a:t>
            </a:r>
          </a:p>
        </p:txBody>
      </p:sp>
      <p:sp>
        <p:nvSpPr>
          <p:cNvPr id="13" name="TextBox 12">
            <a:extLst>
              <a:ext uri="{FF2B5EF4-FFF2-40B4-BE49-F238E27FC236}">
                <a16:creationId xmlns:a16="http://schemas.microsoft.com/office/drawing/2014/main" id="{29C2680A-75F4-BC14-8D82-B8B1B0B82CBF}"/>
              </a:ext>
            </a:extLst>
          </p:cNvPr>
          <p:cNvSpPr txBox="1"/>
          <p:nvPr/>
        </p:nvSpPr>
        <p:spPr>
          <a:xfrm>
            <a:off x="738378" y="4423982"/>
            <a:ext cx="595035" cy="584775"/>
          </a:xfrm>
          <a:prstGeom prst="rect">
            <a:avLst/>
          </a:prstGeom>
          <a:noFill/>
        </p:spPr>
        <p:txBody>
          <a:bodyPr wrap="none" rtlCol="0">
            <a:spAutoFit/>
          </a:bodyPr>
          <a:lstStyle/>
          <a:p>
            <a:r>
              <a:rPr lang="en-US" sz="3200"/>
              <a:t>✅</a:t>
            </a:r>
          </a:p>
        </p:txBody>
      </p:sp>
      <p:sp>
        <p:nvSpPr>
          <p:cNvPr id="15" name="TextBox 14">
            <a:extLst>
              <a:ext uri="{FF2B5EF4-FFF2-40B4-BE49-F238E27FC236}">
                <a16:creationId xmlns:a16="http://schemas.microsoft.com/office/drawing/2014/main" id="{8C6A713E-14F5-FD57-841A-02DD650A8759}"/>
              </a:ext>
            </a:extLst>
          </p:cNvPr>
          <p:cNvSpPr txBox="1"/>
          <p:nvPr/>
        </p:nvSpPr>
        <p:spPr>
          <a:xfrm>
            <a:off x="738378" y="6608829"/>
            <a:ext cx="595035" cy="584775"/>
          </a:xfrm>
          <a:prstGeom prst="rect">
            <a:avLst/>
          </a:prstGeom>
          <a:noFill/>
        </p:spPr>
        <p:txBody>
          <a:bodyPr wrap="none" rtlCol="0">
            <a:spAutoFit/>
          </a:bodyPr>
          <a:lstStyle/>
          <a:p>
            <a:r>
              <a:rPr lang="en-US" sz="3200"/>
              <a:t>✅</a:t>
            </a:r>
          </a:p>
        </p:txBody>
      </p:sp>
      <p:sp>
        <p:nvSpPr>
          <p:cNvPr id="16" name="TextBox 15">
            <a:extLst>
              <a:ext uri="{FF2B5EF4-FFF2-40B4-BE49-F238E27FC236}">
                <a16:creationId xmlns:a16="http://schemas.microsoft.com/office/drawing/2014/main" id="{ECF1B71E-6875-B2FA-B8AE-10C862F5DEBC}"/>
              </a:ext>
            </a:extLst>
          </p:cNvPr>
          <p:cNvSpPr txBox="1"/>
          <p:nvPr/>
        </p:nvSpPr>
        <p:spPr>
          <a:xfrm>
            <a:off x="738378" y="5880546"/>
            <a:ext cx="595035" cy="584775"/>
          </a:xfrm>
          <a:prstGeom prst="rect">
            <a:avLst/>
          </a:prstGeom>
          <a:noFill/>
        </p:spPr>
        <p:txBody>
          <a:bodyPr wrap="none" rtlCol="0">
            <a:spAutoFit/>
          </a:bodyPr>
          <a:lstStyle/>
          <a:p>
            <a:r>
              <a:rPr lang="en-US" sz="3200"/>
              <a:t>✅</a:t>
            </a:r>
          </a:p>
        </p:txBody>
      </p:sp>
      <p:sp>
        <p:nvSpPr>
          <p:cNvPr id="17" name="TextBox 16">
            <a:extLst>
              <a:ext uri="{FF2B5EF4-FFF2-40B4-BE49-F238E27FC236}">
                <a16:creationId xmlns:a16="http://schemas.microsoft.com/office/drawing/2014/main" id="{F51FC83D-51FA-EC0F-D34E-D9678776E780}"/>
              </a:ext>
            </a:extLst>
          </p:cNvPr>
          <p:cNvSpPr txBox="1"/>
          <p:nvPr/>
        </p:nvSpPr>
        <p:spPr>
          <a:xfrm>
            <a:off x="738378" y="5152264"/>
            <a:ext cx="595035" cy="584775"/>
          </a:xfrm>
          <a:prstGeom prst="rect">
            <a:avLst/>
          </a:prstGeom>
          <a:noFill/>
        </p:spPr>
        <p:txBody>
          <a:bodyPr wrap="none" rtlCol="0">
            <a:spAutoFit/>
          </a:bodyPr>
          <a:lstStyle/>
          <a:p>
            <a:r>
              <a:rPr lang="en-US" sz="3200"/>
              <a:t>✅</a:t>
            </a:r>
          </a:p>
        </p:txBody>
      </p:sp>
      <p:sp>
        <p:nvSpPr>
          <p:cNvPr id="18" name="TextBox 17">
            <a:extLst>
              <a:ext uri="{FF2B5EF4-FFF2-40B4-BE49-F238E27FC236}">
                <a16:creationId xmlns:a16="http://schemas.microsoft.com/office/drawing/2014/main" id="{CA8E6FC0-F835-D349-114D-3B7FED3CDB6B}"/>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sp>
        <p:nvSpPr>
          <p:cNvPr id="21" name="TextBox 9">
            <a:extLst>
              <a:ext uri="{FF2B5EF4-FFF2-40B4-BE49-F238E27FC236}">
                <a16:creationId xmlns:a16="http://schemas.microsoft.com/office/drawing/2014/main" id="{BAB34623-E2DD-D398-3A07-0C2FA2257DAC}"/>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16</a:t>
            </a:r>
          </a:p>
        </p:txBody>
      </p:sp>
    </p:spTree>
    <p:extLst>
      <p:ext uri="{BB962C8B-B14F-4D97-AF65-F5344CB8AC3E}">
        <p14:creationId xmlns:p14="http://schemas.microsoft.com/office/powerpoint/2010/main" val="421451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EA2FF-5B96-C3F1-C9E6-161DE4FAD8C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236CE64-9866-2EC9-4A8F-7B02671265B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6E2B3E70-7728-2413-3644-A50B7E03E50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45EDB636-46C3-A1AD-5DD0-549572CB3890}"/>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717E15E-D861-881C-EF5A-0A827530C38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0861FCB9-C2C6-C062-90D0-659BFB2CE79B}"/>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EA1D5CBB-55A9-F1B5-1C29-CDE2D2C54F5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68B4BEDD-4587-9FDA-8152-C912C0CFD13A}"/>
              </a:ext>
            </a:extLst>
          </p:cNvPr>
          <p:cNvSpPr txBox="1"/>
          <p:nvPr/>
        </p:nvSpPr>
        <p:spPr>
          <a:xfrm>
            <a:off x="1028700" y="1236622"/>
            <a:ext cx="69723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Rule-Based Models: The Natural Explainers</a:t>
            </a:r>
          </a:p>
        </p:txBody>
      </p:sp>
      <p:sp>
        <p:nvSpPr>
          <p:cNvPr id="9" name="TextBox 9">
            <a:extLst>
              <a:ext uri="{FF2B5EF4-FFF2-40B4-BE49-F238E27FC236}">
                <a16:creationId xmlns:a16="http://schemas.microsoft.com/office/drawing/2014/main" id="{8880F2E4-23DD-A234-BA3D-642BF6E3D225}"/>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pic>
        <p:nvPicPr>
          <p:cNvPr id="18" name="Picture 17" descr="A diagram of decision tree&#10;&#10;AI-generated content may be incorrect.">
            <a:extLst>
              <a:ext uri="{FF2B5EF4-FFF2-40B4-BE49-F238E27FC236}">
                <a16:creationId xmlns:a16="http://schemas.microsoft.com/office/drawing/2014/main" id="{5F26411E-D358-E447-5A8B-2D7369235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5212" y="1615123"/>
            <a:ext cx="9312777" cy="6971030"/>
          </a:xfrm>
          <a:prstGeom prst="rect">
            <a:avLst/>
          </a:prstGeom>
        </p:spPr>
      </p:pic>
      <p:sp>
        <p:nvSpPr>
          <p:cNvPr id="14" name="TextBox 12">
            <a:extLst>
              <a:ext uri="{FF2B5EF4-FFF2-40B4-BE49-F238E27FC236}">
                <a16:creationId xmlns:a16="http://schemas.microsoft.com/office/drawing/2014/main" id="{E5E4DAD3-69D3-030E-894A-8205BD2A31A2}"/>
              </a:ext>
            </a:extLst>
          </p:cNvPr>
          <p:cNvSpPr txBox="1"/>
          <p:nvPr/>
        </p:nvSpPr>
        <p:spPr>
          <a:xfrm>
            <a:off x="1028700" y="2714466"/>
            <a:ext cx="6972300" cy="4328557"/>
          </a:xfrm>
          <a:prstGeom prst="rect">
            <a:avLst/>
          </a:prstGeom>
        </p:spPr>
        <p:txBody>
          <a:bodyPr wrap="square" lIns="0" tIns="0" rIns="0" bIns="0" rtlCol="0" anchor="t">
            <a:spAutoFit/>
          </a:bodyPr>
          <a:lstStyle/>
          <a:p>
            <a:pPr>
              <a:lnSpc>
                <a:spcPct val="200000"/>
              </a:lnSpc>
            </a:pPr>
            <a:endParaRPr lang="en-US" sz="24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Explicit Decisions: </a:t>
            </a:r>
            <a:r>
              <a:rPr lang="en-US" sz="2400">
                <a:solidFill>
                  <a:srgbClr val="000000"/>
                </a:solidFill>
                <a:ea typeface="Outfit"/>
                <a:cs typeface="Outfit"/>
                <a:sym typeface="Outfit"/>
              </a:rPr>
              <a:t>through if-then logic </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Transparent Thresholds: </a:t>
            </a:r>
            <a:r>
              <a:rPr lang="en-US" sz="2400">
                <a:solidFill>
                  <a:srgbClr val="000000"/>
                </a:solidFill>
                <a:ea typeface="Outfit"/>
                <a:cs typeface="Outfit"/>
                <a:sym typeface="Outfit"/>
              </a:rPr>
              <a:t>in processes like flowcharts </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Visual &amp; Intuitive: </a:t>
            </a:r>
            <a:r>
              <a:rPr lang="en-US" sz="2400">
                <a:solidFill>
                  <a:srgbClr val="000000"/>
                </a:solidFill>
                <a:ea typeface="Outfit"/>
                <a:cs typeface="Outfit"/>
                <a:sym typeface="Outfit"/>
              </a:rPr>
              <a:t>with human-readable rules and conditions. Natural structure for explanation &amp; audit </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White-box: </a:t>
            </a:r>
            <a:r>
              <a:rPr lang="en-US" sz="2400">
                <a:solidFill>
                  <a:srgbClr val="000000"/>
                </a:solidFill>
                <a:ea typeface="Outfit"/>
                <a:cs typeface="Outfit"/>
                <a:sym typeface="Outfit"/>
              </a:rPr>
              <a:t>Balance accuracy with interpretability</a:t>
            </a:r>
          </a:p>
        </p:txBody>
      </p:sp>
      <p:sp>
        <p:nvSpPr>
          <p:cNvPr id="19" name="TextBox 18">
            <a:extLst>
              <a:ext uri="{FF2B5EF4-FFF2-40B4-BE49-F238E27FC236}">
                <a16:creationId xmlns:a16="http://schemas.microsoft.com/office/drawing/2014/main" id="{71C6CFDF-89C0-87B7-A36A-E3CEDA74B262}"/>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sp>
        <p:nvSpPr>
          <p:cNvPr id="22" name="TextBox 9">
            <a:extLst>
              <a:ext uri="{FF2B5EF4-FFF2-40B4-BE49-F238E27FC236}">
                <a16:creationId xmlns:a16="http://schemas.microsoft.com/office/drawing/2014/main" id="{A79E25BD-E524-B1C1-78B6-53667BA3B669}"/>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17</a:t>
            </a:r>
          </a:p>
        </p:txBody>
      </p:sp>
    </p:spTree>
    <p:extLst>
      <p:ext uri="{BB962C8B-B14F-4D97-AF65-F5344CB8AC3E}">
        <p14:creationId xmlns:p14="http://schemas.microsoft.com/office/powerpoint/2010/main" val="265761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F777-364C-12E6-180E-9A31FFB692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179A99-697E-D9D3-D1E8-06809AA222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a:p>
        </p:txBody>
      </p:sp>
      <p:sp>
        <p:nvSpPr>
          <p:cNvPr id="3" name="TextBox 3">
            <a:extLst>
              <a:ext uri="{FF2B5EF4-FFF2-40B4-BE49-F238E27FC236}">
                <a16:creationId xmlns:a16="http://schemas.microsoft.com/office/drawing/2014/main" id="{4A736CD8-15EE-337E-4974-13A5026419E1}"/>
              </a:ext>
            </a:extLst>
          </p:cNvPr>
          <p:cNvSpPr txBox="1"/>
          <p:nvPr/>
        </p:nvSpPr>
        <p:spPr>
          <a:xfrm>
            <a:off x="1028700" y="4479925"/>
            <a:ext cx="16725900" cy="1164806"/>
          </a:xfrm>
          <a:prstGeom prst="rect">
            <a:avLst/>
          </a:prstGeom>
        </p:spPr>
        <p:txBody>
          <a:bodyPr wrap="square" lIns="0" tIns="0" rIns="0" bIns="0" rtlCol="0" anchor="t">
            <a:spAutoFit/>
          </a:bodyPr>
          <a:lstStyle/>
          <a:p>
            <a:pPr>
              <a:lnSpc>
                <a:spcPts val="9799"/>
              </a:lnSpc>
            </a:pPr>
            <a:r>
              <a:rPr lang="en-US" sz="6999">
                <a:solidFill>
                  <a:srgbClr val="FFFFFF"/>
                </a:solidFill>
                <a:latin typeface="Outfit"/>
                <a:ea typeface="Outfit"/>
                <a:cs typeface="Outfit"/>
                <a:sym typeface="Outfit"/>
              </a:rPr>
              <a:t>Section 02: Case Study with Trees</a:t>
            </a:r>
          </a:p>
        </p:txBody>
      </p:sp>
      <p:sp>
        <p:nvSpPr>
          <p:cNvPr id="5" name="AutoShape 5">
            <a:extLst>
              <a:ext uri="{FF2B5EF4-FFF2-40B4-BE49-F238E27FC236}">
                <a16:creationId xmlns:a16="http://schemas.microsoft.com/office/drawing/2014/main" id="{B2D85B27-E10D-97B3-F498-109FEFD37554}"/>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75624F57-B5C6-7B44-226D-60EDC26AF442}"/>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a:p>
        </p:txBody>
      </p:sp>
      <p:sp>
        <p:nvSpPr>
          <p:cNvPr id="4" name="Slide Number Placeholder 3">
            <a:extLst>
              <a:ext uri="{FF2B5EF4-FFF2-40B4-BE49-F238E27FC236}">
                <a16:creationId xmlns:a16="http://schemas.microsoft.com/office/drawing/2014/main" id="{43EF489A-3F7C-FD77-9962-638248C4E7F4}"/>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7608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BFD1E-7859-C676-AA96-5AA15BC23E1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6FC2007-1C70-5898-98A1-C5B100987220}"/>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46C06ED4-E09A-0C5F-747F-CFAC6DBCFABB}"/>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C53CB411-A109-FEB2-B820-4240ABB0E211}"/>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D5A8DBE5-21A8-C97F-E0DE-03F3A23E042A}"/>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29FCE52E-9E5B-5C61-FC69-799F82BE87B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BED44EBD-E2AB-A1B1-0279-FEC7CA098FA7}"/>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ACF60675-E3A6-41D2-4283-CCF650B5BCC6}"/>
              </a:ext>
            </a:extLst>
          </p:cNvPr>
          <p:cNvSpPr txBox="1"/>
          <p:nvPr/>
        </p:nvSpPr>
        <p:spPr>
          <a:xfrm>
            <a:off x="1028700" y="1236622"/>
            <a:ext cx="81153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Case Study: Predicting Bank Customer Churn</a:t>
            </a:r>
          </a:p>
        </p:txBody>
      </p:sp>
      <p:sp>
        <p:nvSpPr>
          <p:cNvPr id="9" name="TextBox 9">
            <a:extLst>
              <a:ext uri="{FF2B5EF4-FFF2-40B4-BE49-F238E27FC236}">
                <a16:creationId xmlns:a16="http://schemas.microsoft.com/office/drawing/2014/main" id="{040DEA9F-E145-12B2-9BFC-71688AB15A1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CEA2E58E-ACE2-01C9-0CB0-D51F7FB5AC99}"/>
              </a:ext>
            </a:extLst>
          </p:cNvPr>
          <p:cNvSpPr txBox="1"/>
          <p:nvPr/>
        </p:nvSpPr>
        <p:spPr>
          <a:xfrm>
            <a:off x="1028700" y="2714466"/>
            <a:ext cx="8115300" cy="5805885"/>
          </a:xfrm>
          <a:prstGeom prst="rect">
            <a:avLst/>
          </a:prstGeom>
        </p:spPr>
        <p:txBody>
          <a:bodyPr wrap="square" lIns="0" tIns="0" rIns="0" bIns="0" rtlCol="0" anchor="t">
            <a:spAutoFit/>
          </a:bodyPr>
          <a:lstStyle/>
          <a:p>
            <a:pPr>
              <a:lnSpc>
                <a:spcPct val="200000"/>
              </a:lnSpc>
            </a:pPr>
            <a:endParaRPr lang="en-US" sz="24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Dataset</a:t>
            </a:r>
            <a:r>
              <a:rPr lang="en-US" sz="2400">
                <a:solidFill>
                  <a:srgbClr val="000000"/>
                </a:solidFill>
                <a:ea typeface="Outfit"/>
                <a:cs typeface="Outfit"/>
                <a:sym typeface="Outfit"/>
              </a:rPr>
              <a:t>: Kaggle Competition Dataset </a:t>
            </a:r>
            <a:br>
              <a:rPr lang="en-US" sz="2400">
                <a:solidFill>
                  <a:srgbClr val="000000"/>
                </a:solidFill>
                <a:ea typeface="Outfit"/>
                <a:cs typeface="Outfit"/>
                <a:sym typeface="Outfit"/>
              </a:rPr>
            </a:br>
            <a:r>
              <a:rPr lang="en-US" sz="2000">
                <a:solidFill>
                  <a:srgbClr val="00CD8F"/>
                </a:solidFill>
                <a:ea typeface="Outfit"/>
                <a:cs typeface="Outfit"/>
                <a:sym typeface="Outfit"/>
              </a:rPr>
              <a:t>(shubhammeshram579/bank-customer-churn-prediction) </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Task</a:t>
            </a:r>
            <a:r>
              <a:rPr lang="en-US" sz="2400">
                <a:solidFill>
                  <a:srgbClr val="000000"/>
                </a:solidFill>
                <a:ea typeface="Outfit"/>
                <a:cs typeface="Outfit"/>
                <a:sym typeface="Outfit"/>
              </a:rPr>
              <a:t>: Predict customers that exited the bank (21.1% of cases) </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Challenge</a:t>
            </a:r>
            <a:r>
              <a:rPr lang="en-US" sz="2400">
                <a:solidFill>
                  <a:srgbClr val="000000"/>
                </a:solidFill>
                <a:ea typeface="Outfit"/>
                <a:cs typeface="Outfit"/>
                <a:sym typeface="Outfit"/>
              </a:rPr>
              <a:t>: Despite Kaggle-</a:t>
            </a:r>
            <a:r>
              <a:rPr lang="en-US" sz="2400" err="1">
                <a:solidFill>
                  <a:srgbClr val="000000"/>
                </a:solidFill>
                <a:ea typeface="Outfit"/>
                <a:cs typeface="Outfit"/>
                <a:sym typeface="Outfit"/>
              </a:rPr>
              <a:t>esque</a:t>
            </a:r>
            <a:r>
              <a:rPr lang="en-US" sz="2400">
                <a:solidFill>
                  <a:srgbClr val="000000"/>
                </a:solidFill>
                <a:ea typeface="Outfit"/>
                <a:cs typeface="Outfit"/>
                <a:sym typeface="Outfit"/>
              </a:rPr>
              <a:t> inclination to focus on accuracy, interpretability is key to understanding churn in order to address the root causes.</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Approach</a:t>
            </a:r>
            <a:r>
              <a:rPr lang="en-US" sz="2400">
                <a:solidFill>
                  <a:srgbClr val="000000"/>
                </a:solidFill>
                <a:ea typeface="Outfit"/>
                <a:cs typeface="Outfit"/>
                <a:sym typeface="Outfit"/>
              </a:rPr>
              <a:t>: Simple CART tree with depth of 3</a:t>
            </a:r>
          </a:p>
        </p:txBody>
      </p:sp>
      <p:sp>
        <p:nvSpPr>
          <p:cNvPr id="19" name="TextBox 18">
            <a:extLst>
              <a:ext uri="{FF2B5EF4-FFF2-40B4-BE49-F238E27FC236}">
                <a16:creationId xmlns:a16="http://schemas.microsoft.com/office/drawing/2014/main" id="{9A972AB8-B461-FFBB-F33A-06513BFC27F0}"/>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Case Study</a:t>
            </a:r>
          </a:p>
        </p:txBody>
      </p:sp>
      <p:sp>
        <p:nvSpPr>
          <p:cNvPr id="22" name="TextBox 9">
            <a:extLst>
              <a:ext uri="{FF2B5EF4-FFF2-40B4-BE49-F238E27FC236}">
                <a16:creationId xmlns:a16="http://schemas.microsoft.com/office/drawing/2014/main" id="{9F212055-8EE5-7E62-CCFC-79CF72B02C99}"/>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19 </a:t>
            </a:r>
          </a:p>
        </p:txBody>
      </p:sp>
      <p:pic>
        <p:nvPicPr>
          <p:cNvPr id="12" name="Picture 11" descr="A screenshot of a computer screen&#10;&#10;AI-generated content may be incorrect.">
            <a:extLst>
              <a:ext uri="{FF2B5EF4-FFF2-40B4-BE49-F238E27FC236}">
                <a16:creationId xmlns:a16="http://schemas.microsoft.com/office/drawing/2014/main" id="{D1ABC7A0-4909-7463-EB48-C7941E1C5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6231" y="3735119"/>
            <a:ext cx="7772400" cy="4623063"/>
          </a:xfrm>
          <a:prstGeom prst="rect">
            <a:avLst/>
          </a:prstGeom>
        </p:spPr>
      </p:pic>
    </p:spTree>
    <p:extLst>
      <p:ext uri="{BB962C8B-B14F-4D97-AF65-F5344CB8AC3E}">
        <p14:creationId xmlns:p14="http://schemas.microsoft.com/office/powerpoint/2010/main" val="1363804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5917" r="-20140" b="-14557"/>
            </a:stretch>
          </a:blipFill>
        </p:spPr>
        <p:txBody>
          <a:bodyPr/>
          <a:lstStyle/>
          <a:p>
            <a:endParaRPr lang="en-US"/>
          </a:p>
        </p:txBody>
      </p:sp>
      <p:sp>
        <p:nvSpPr>
          <p:cNvPr id="3" name="TextBox 3"/>
          <p:cNvSpPr txBox="1"/>
          <p:nvPr/>
        </p:nvSpPr>
        <p:spPr>
          <a:xfrm>
            <a:off x="1028700" y="4479925"/>
            <a:ext cx="11361419" cy="1164806"/>
          </a:xfrm>
          <a:prstGeom prst="rect">
            <a:avLst/>
          </a:prstGeom>
        </p:spPr>
        <p:txBody>
          <a:bodyPr wrap="square" lIns="0" tIns="0" rIns="0" bIns="0" rtlCol="0" anchor="t">
            <a:spAutoFit/>
          </a:bodyPr>
          <a:lstStyle/>
          <a:p>
            <a:pPr algn="ctr">
              <a:lnSpc>
                <a:spcPts val="9799"/>
              </a:lnSpc>
            </a:pPr>
            <a:r>
              <a:rPr lang="en-US" sz="6999">
                <a:solidFill>
                  <a:srgbClr val="FFFFFF"/>
                </a:solidFill>
                <a:latin typeface="Outfit"/>
                <a:ea typeface="Outfit"/>
                <a:cs typeface="Outfit"/>
                <a:sym typeface="Outfit"/>
              </a:rPr>
              <a:t>Interpretability by Design</a:t>
            </a:r>
          </a:p>
        </p:txBody>
      </p:sp>
      <p:sp>
        <p:nvSpPr>
          <p:cNvPr id="4" name="TextBox 4"/>
          <p:cNvSpPr txBox="1"/>
          <p:nvPr/>
        </p:nvSpPr>
        <p:spPr>
          <a:xfrm>
            <a:off x="1028700" y="5568950"/>
            <a:ext cx="11361419" cy="1803314"/>
          </a:xfrm>
          <a:prstGeom prst="rect">
            <a:avLst/>
          </a:prstGeom>
        </p:spPr>
        <p:txBody>
          <a:bodyPr wrap="square" lIns="0" tIns="0" rIns="0" bIns="0" rtlCol="0" anchor="t">
            <a:spAutoFit/>
          </a:bodyPr>
          <a:lstStyle/>
          <a:p>
            <a:pPr algn="ctr">
              <a:lnSpc>
                <a:spcPts val="7279"/>
              </a:lnSpc>
            </a:pPr>
            <a:r>
              <a:rPr lang="en-US" sz="5199">
                <a:solidFill>
                  <a:srgbClr val="FFFFFF"/>
                </a:solidFill>
                <a:latin typeface="Outfit"/>
                <a:ea typeface="Outfit"/>
                <a:cs typeface="Outfit"/>
                <a:sym typeface="Outfit"/>
              </a:rPr>
              <a:t>Exploring Rule-Based Models in Machine Learning</a:t>
            </a:r>
          </a:p>
        </p:txBody>
      </p:sp>
      <p:sp>
        <p:nvSpPr>
          <p:cNvPr id="5" name="AutoShape 5"/>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a:p>
        </p:txBody>
      </p:sp>
      <p:sp>
        <p:nvSpPr>
          <p:cNvPr id="7" name="Slide Number Placeholder 6">
            <a:extLst>
              <a:ext uri="{FF2B5EF4-FFF2-40B4-BE49-F238E27FC236}">
                <a16:creationId xmlns:a16="http://schemas.microsoft.com/office/drawing/2014/main" id="{44D371AA-0F28-D0C0-FDA2-9840FBF501C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B390B-7125-F42C-4820-B1BC6E67BD7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51C14E5-DF5B-95FF-6359-D8F7CD1D188B}"/>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02D3E82A-A54D-6BFF-1E4F-B0FB895F7AF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2EF68A1A-822B-9265-34B9-C401AD3718F7}"/>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EF0E76E-FC0C-5F79-AC1C-C862B0D17F38}"/>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545123D2-77C1-432F-3239-95A7AB69DFD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FF577A9C-0A6F-41DA-BBD1-88E57E0FAC81}"/>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9" name="TextBox 9">
            <a:extLst>
              <a:ext uri="{FF2B5EF4-FFF2-40B4-BE49-F238E27FC236}">
                <a16:creationId xmlns:a16="http://schemas.microsoft.com/office/drawing/2014/main" id="{A10FC987-6043-BA9F-B552-F90A531937D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9" name="TextBox 18">
            <a:extLst>
              <a:ext uri="{FF2B5EF4-FFF2-40B4-BE49-F238E27FC236}">
                <a16:creationId xmlns:a16="http://schemas.microsoft.com/office/drawing/2014/main" id="{62DA7F95-A2C2-FDE1-DAB0-1C2284DB0277}"/>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Case Study</a:t>
            </a:r>
          </a:p>
        </p:txBody>
      </p:sp>
      <p:pic>
        <p:nvPicPr>
          <p:cNvPr id="13" name="Picture 12" descr="A diagram of different types of products&#10;&#10;AI-generated content may be incorrect.">
            <a:extLst>
              <a:ext uri="{FF2B5EF4-FFF2-40B4-BE49-F238E27FC236}">
                <a16:creationId xmlns:a16="http://schemas.microsoft.com/office/drawing/2014/main" id="{DDF70BD3-0896-5D3D-A62F-C1E080D9D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383" y="2400302"/>
            <a:ext cx="11560913" cy="6498550"/>
          </a:xfrm>
          <a:prstGeom prst="rect">
            <a:avLst/>
          </a:prstGeom>
        </p:spPr>
      </p:pic>
      <p:sp>
        <p:nvSpPr>
          <p:cNvPr id="22" name="TextBox 9">
            <a:extLst>
              <a:ext uri="{FF2B5EF4-FFF2-40B4-BE49-F238E27FC236}">
                <a16:creationId xmlns:a16="http://schemas.microsoft.com/office/drawing/2014/main" id="{AC471766-8EF5-F543-AF47-D7C2A6E974B8}"/>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20</a:t>
            </a:r>
          </a:p>
        </p:txBody>
      </p:sp>
      <p:sp>
        <p:nvSpPr>
          <p:cNvPr id="14" name="TextBox 12">
            <a:extLst>
              <a:ext uri="{FF2B5EF4-FFF2-40B4-BE49-F238E27FC236}">
                <a16:creationId xmlns:a16="http://schemas.microsoft.com/office/drawing/2014/main" id="{E1560D36-65B7-1FF6-94E8-DA7DC0692101}"/>
              </a:ext>
            </a:extLst>
          </p:cNvPr>
          <p:cNvSpPr txBox="1"/>
          <p:nvPr/>
        </p:nvSpPr>
        <p:spPr>
          <a:xfrm>
            <a:off x="1028700" y="2714466"/>
            <a:ext cx="5372100" cy="5805885"/>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Primary features</a:t>
            </a:r>
            <a:r>
              <a:rPr lang="en-US" sz="2400">
                <a:solidFill>
                  <a:srgbClr val="000000"/>
                </a:solidFill>
                <a:ea typeface="Outfit"/>
                <a:cs typeface="Outfit"/>
                <a:sym typeface="Outfit"/>
              </a:rPr>
              <a:t>: Age and # of Products</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Secondary feature</a:t>
            </a:r>
            <a:r>
              <a:rPr lang="en-US" sz="2400">
                <a:solidFill>
                  <a:srgbClr val="000000"/>
                </a:solidFill>
                <a:ea typeface="Outfit"/>
                <a:cs typeface="Outfit"/>
                <a:sym typeface="Outfit"/>
              </a:rPr>
              <a:t>: Is Active Member</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Logical thresholds: </a:t>
            </a:r>
            <a:r>
              <a:rPr lang="en-US" sz="2400">
                <a:solidFill>
                  <a:srgbClr val="000000"/>
                </a:solidFill>
                <a:ea typeface="Outfit"/>
                <a:cs typeface="Outfit"/>
                <a:sym typeface="Outfit"/>
              </a:rPr>
              <a:t>Clear decision boundaries at 42 years and 1 product</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Dominant patterns</a:t>
            </a:r>
            <a:r>
              <a:rPr lang="en-US" sz="2400">
                <a:solidFill>
                  <a:srgbClr val="000000"/>
                </a:solidFill>
                <a:ea typeface="Outfit"/>
                <a:cs typeface="Outfit"/>
                <a:sym typeface="Outfit"/>
              </a:rPr>
              <a:t>: Just a few </a:t>
            </a:r>
            <a:br>
              <a:rPr lang="en-US" sz="2400">
                <a:solidFill>
                  <a:srgbClr val="000000"/>
                </a:solidFill>
                <a:ea typeface="Outfit"/>
                <a:cs typeface="Outfit"/>
                <a:sym typeface="Outfit"/>
              </a:rPr>
            </a:br>
            <a:r>
              <a:rPr lang="en-US" sz="2400">
                <a:solidFill>
                  <a:srgbClr val="000000"/>
                </a:solidFill>
                <a:ea typeface="Outfit"/>
                <a:cs typeface="Outfit"/>
                <a:sym typeface="Outfit"/>
              </a:rPr>
              <a:t>features drive most decisions</a:t>
            </a:r>
          </a:p>
          <a:p>
            <a:pPr marL="342900" indent="-342900">
              <a:lnSpc>
                <a:spcPct val="200000"/>
              </a:lnSpc>
              <a:buFont typeface="Arial" panose="020B0604020202020204" pitchFamily="34" charset="0"/>
              <a:buChar char="•"/>
            </a:pPr>
            <a:r>
              <a:rPr lang="en-US" sz="2400" b="1">
                <a:solidFill>
                  <a:srgbClr val="000000"/>
                </a:solidFill>
                <a:ea typeface="Outfit"/>
                <a:cs typeface="Outfit"/>
                <a:sym typeface="Outfit"/>
              </a:rPr>
              <a:t>Interpretable splits</a:t>
            </a:r>
            <a:r>
              <a:rPr lang="en-US" sz="2400">
                <a:solidFill>
                  <a:srgbClr val="000000"/>
                </a:solidFill>
                <a:ea typeface="Outfit"/>
                <a:cs typeface="Outfit"/>
                <a:sym typeface="Outfit"/>
              </a:rPr>
              <a:t>: Each condition makes business sense</a:t>
            </a:r>
          </a:p>
        </p:txBody>
      </p:sp>
      <p:sp>
        <p:nvSpPr>
          <p:cNvPr id="8" name="TextBox 8">
            <a:extLst>
              <a:ext uri="{FF2B5EF4-FFF2-40B4-BE49-F238E27FC236}">
                <a16:creationId xmlns:a16="http://schemas.microsoft.com/office/drawing/2014/main" id="{6C192022-81C5-027F-D63D-98E6B93F994D}"/>
              </a:ext>
            </a:extLst>
          </p:cNvPr>
          <p:cNvSpPr txBox="1"/>
          <p:nvPr/>
        </p:nvSpPr>
        <p:spPr>
          <a:xfrm>
            <a:off x="1028700" y="1236622"/>
            <a:ext cx="16244596"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Tree Structure Reveals Key Insights</a:t>
            </a:r>
          </a:p>
        </p:txBody>
      </p:sp>
    </p:spTree>
    <p:extLst>
      <p:ext uri="{BB962C8B-B14F-4D97-AF65-F5344CB8AC3E}">
        <p14:creationId xmlns:p14="http://schemas.microsoft.com/office/powerpoint/2010/main" val="3113228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DCB60-09E1-520E-26E6-FC22D5E5882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5CE1D22-4729-4E41-F430-17E5362BD64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07903D65-8037-199C-EB93-0B5D408BA98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FB33CDF6-A3FA-4864-D6AE-961DAC0636E8}"/>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D168EB3-877C-1381-6F42-8E75505F2C2C}"/>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07C9A7D9-3400-BE05-44E1-7F7275DD7C44}"/>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5454E48E-6B2E-F7FF-294C-83904322EA87}"/>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9" name="TextBox 9">
            <a:extLst>
              <a:ext uri="{FF2B5EF4-FFF2-40B4-BE49-F238E27FC236}">
                <a16:creationId xmlns:a16="http://schemas.microsoft.com/office/drawing/2014/main" id="{0A65CA42-8741-A051-5778-45958052FFF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9" name="TextBox 18">
            <a:extLst>
              <a:ext uri="{FF2B5EF4-FFF2-40B4-BE49-F238E27FC236}">
                <a16:creationId xmlns:a16="http://schemas.microsoft.com/office/drawing/2014/main" id="{E38B6568-C5C2-A5DE-ABDF-F8EF34AE7056}"/>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Case Study</a:t>
            </a:r>
          </a:p>
        </p:txBody>
      </p:sp>
      <p:sp>
        <p:nvSpPr>
          <p:cNvPr id="22" name="TextBox 9">
            <a:extLst>
              <a:ext uri="{FF2B5EF4-FFF2-40B4-BE49-F238E27FC236}">
                <a16:creationId xmlns:a16="http://schemas.microsoft.com/office/drawing/2014/main" id="{A6A54135-CB6E-A000-228B-B3D778B6455D}"/>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21 </a:t>
            </a:r>
          </a:p>
        </p:txBody>
      </p:sp>
      <p:sp>
        <p:nvSpPr>
          <p:cNvPr id="14" name="TextBox 12">
            <a:extLst>
              <a:ext uri="{FF2B5EF4-FFF2-40B4-BE49-F238E27FC236}">
                <a16:creationId xmlns:a16="http://schemas.microsoft.com/office/drawing/2014/main" id="{B8A11291-C7F2-89AF-379F-8D39406ECFB6}"/>
              </a:ext>
            </a:extLst>
          </p:cNvPr>
          <p:cNvSpPr txBox="1"/>
          <p:nvPr/>
        </p:nvSpPr>
        <p:spPr>
          <a:xfrm>
            <a:off x="1028699" y="2247900"/>
            <a:ext cx="16247705" cy="369332"/>
          </a:xfrm>
          <a:prstGeom prst="rect">
            <a:avLst/>
          </a:prstGeom>
        </p:spPr>
        <p:txBody>
          <a:bodyPr wrap="square" lIns="0" tIns="0" rIns="0" bIns="0" rtlCol="0" anchor="t">
            <a:spAutoFit/>
          </a:bodyPr>
          <a:lstStyle/>
          <a:p>
            <a:pPr algn="ctr"/>
            <a:r>
              <a:rPr lang="en-US" sz="2400">
                <a:solidFill>
                  <a:srgbClr val="000000"/>
                </a:solidFill>
                <a:ea typeface="Outfit"/>
                <a:cs typeface="Outfit"/>
                <a:sym typeface="Outfit"/>
              </a:rPr>
              <a:t>Is it worth driving decisions with </a:t>
            </a:r>
            <a:r>
              <a:rPr lang="en-US" sz="2400" err="1">
                <a:solidFill>
                  <a:srgbClr val="000000"/>
                </a:solidFill>
                <a:ea typeface="Outfit"/>
                <a:cs typeface="Outfit"/>
                <a:sym typeface="Outfit"/>
              </a:rPr>
              <a:t>XGBoost</a:t>
            </a:r>
            <a:r>
              <a:rPr lang="en-US" sz="2400">
                <a:solidFill>
                  <a:srgbClr val="000000"/>
                </a:solidFill>
                <a:ea typeface="Outfit"/>
                <a:cs typeface="Outfit"/>
                <a:sym typeface="Outfit"/>
              </a:rPr>
              <a:t> or a similar model based on that small difference?</a:t>
            </a:r>
          </a:p>
        </p:txBody>
      </p:sp>
      <p:sp>
        <p:nvSpPr>
          <p:cNvPr id="8" name="TextBox 8">
            <a:extLst>
              <a:ext uri="{FF2B5EF4-FFF2-40B4-BE49-F238E27FC236}">
                <a16:creationId xmlns:a16="http://schemas.microsoft.com/office/drawing/2014/main" id="{38494C00-182C-B2BB-8057-08DD01C73D54}"/>
              </a:ext>
            </a:extLst>
          </p:cNvPr>
          <p:cNvSpPr txBox="1"/>
          <p:nvPr/>
        </p:nvSpPr>
        <p:spPr>
          <a:xfrm>
            <a:off x="1028700" y="1236622"/>
            <a:ext cx="16247706"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Decision Tree is only 0.8% less accurate than </a:t>
            </a:r>
            <a:r>
              <a:rPr lang="en-US" sz="5000" b="1" err="1">
                <a:solidFill>
                  <a:srgbClr val="000000"/>
                </a:solidFill>
                <a:latin typeface="Outfit Bold"/>
                <a:ea typeface="Outfit Bold"/>
                <a:cs typeface="Outfit Bold"/>
                <a:sym typeface="Outfit Bold"/>
              </a:rPr>
              <a:t>XGBoost</a:t>
            </a:r>
            <a:r>
              <a:rPr lang="en-US" sz="5000" b="1">
                <a:solidFill>
                  <a:srgbClr val="000000"/>
                </a:solidFill>
                <a:latin typeface="Outfit Bold"/>
                <a:ea typeface="Outfit Bold"/>
                <a:cs typeface="Outfit Bold"/>
                <a:sym typeface="Outfit Bold"/>
              </a:rPr>
              <a:t> </a:t>
            </a:r>
          </a:p>
        </p:txBody>
      </p:sp>
      <p:pic>
        <p:nvPicPr>
          <p:cNvPr id="11" name="Picture 10" descr="A blue squares with white text&#10;&#10;AI-generated content may be incorrect.">
            <a:extLst>
              <a:ext uri="{FF2B5EF4-FFF2-40B4-BE49-F238E27FC236}">
                <a16:creationId xmlns:a16="http://schemas.microsoft.com/office/drawing/2014/main" id="{99E68344-ABFD-170A-9F79-683180238B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4395" y="3009900"/>
            <a:ext cx="5913120" cy="4800600"/>
          </a:xfrm>
          <a:prstGeom prst="rect">
            <a:avLst/>
          </a:prstGeom>
        </p:spPr>
      </p:pic>
      <p:pic>
        <p:nvPicPr>
          <p:cNvPr id="15" name="Picture 14" descr="A blue squares with white text&#10;&#10;AI-generated content may be incorrect.">
            <a:extLst>
              <a:ext uri="{FF2B5EF4-FFF2-40B4-BE49-F238E27FC236}">
                <a16:creationId xmlns:a16="http://schemas.microsoft.com/office/drawing/2014/main" id="{CCD501DD-653A-032A-61AC-2F20035F61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000" y="3009900"/>
            <a:ext cx="5981820" cy="4800600"/>
          </a:xfrm>
          <a:prstGeom prst="rect">
            <a:avLst/>
          </a:prstGeom>
        </p:spPr>
      </p:pic>
      <p:sp>
        <p:nvSpPr>
          <p:cNvPr id="16" name="TextBox 12">
            <a:extLst>
              <a:ext uri="{FF2B5EF4-FFF2-40B4-BE49-F238E27FC236}">
                <a16:creationId xmlns:a16="http://schemas.microsoft.com/office/drawing/2014/main" id="{7890233A-5FFA-B34F-FB14-7FC5814B2900}"/>
              </a:ext>
            </a:extLst>
          </p:cNvPr>
          <p:cNvSpPr txBox="1"/>
          <p:nvPr/>
        </p:nvSpPr>
        <p:spPr>
          <a:xfrm>
            <a:off x="1894905" y="7952173"/>
            <a:ext cx="5372100" cy="1231106"/>
          </a:xfrm>
          <a:prstGeom prst="rect">
            <a:avLst/>
          </a:prstGeom>
        </p:spPr>
        <p:txBody>
          <a:bodyPr wrap="square" lIns="0" tIns="0" rIns="0" bIns="0" rtlCol="0" anchor="t">
            <a:spAutoFit/>
          </a:bodyPr>
          <a:lstStyle/>
          <a:p>
            <a:pPr algn="ctr"/>
            <a:r>
              <a:rPr lang="en-US" sz="3200" b="1">
                <a:solidFill>
                  <a:srgbClr val="C00000"/>
                </a:solidFill>
                <a:ea typeface="Outfit"/>
                <a:cs typeface="Outfit"/>
                <a:sym typeface="Outfit"/>
              </a:rPr>
              <a:t>Decision Tree </a:t>
            </a:r>
            <a:br>
              <a:rPr lang="en-US" sz="3200" b="1">
                <a:solidFill>
                  <a:srgbClr val="C00000"/>
                </a:solidFill>
                <a:ea typeface="Outfit"/>
                <a:cs typeface="Outfit"/>
                <a:sym typeface="Outfit"/>
              </a:rPr>
            </a:br>
            <a:r>
              <a:rPr lang="en-US" sz="2400" b="1">
                <a:solidFill>
                  <a:srgbClr val="000000"/>
                </a:solidFill>
                <a:ea typeface="Outfit"/>
                <a:cs typeface="Outfit"/>
                <a:sym typeface="Outfit"/>
              </a:rPr>
              <a:t>Test: 90.4%</a:t>
            </a:r>
            <a:br>
              <a:rPr lang="en-US" sz="2400" b="1">
                <a:solidFill>
                  <a:srgbClr val="000000"/>
                </a:solidFill>
                <a:ea typeface="Outfit"/>
                <a:cs typeface="Outfit"/>
                <a:sym typeface="Outfit"/>
              </a:rPr>
            </a:br>
            <a:r>
              <a:rPr lang="en-US" sz="2400" b="1">
                <a:solidFill>
                  <a:srgbClr val="000000"/>
                </a:solidFill>
                <a:ea typeface="Outfit"/>
                <a:cs typeface="Outfit"/>
                <a:sym typeface="Outfit"/>
              </a:rPr>
              <a:t>Train: 89.3%</a:t>
            </a:r>
          </a:p>
        </p:txBody>
      </p:sp>
      <p:sp>
        <p:nvSpPr>
          <p:cNvPr id="17" name="TextBox 12">
            <a:extLst>
              <a:ext uri="{FF2B5EF4-FFF2-40B4-BE49-F238E27FC236}">
                <a16:creationId xmlns:a16="http://schemas.microsoft.com/office/drawing/2014/main" id="{230586C8-9109-7237-06C3-C1CD2005F717}"/>
              </a:ext>
            </a:extLst>
          </p:cNvPr>
          <p:cNvSpPr txBox="1"/>
          <p:nvPr/>
        </p:nvSpPr>
        <p:spPr>
          <a:xfrm>
            <a:off x="9829860" y="7952173"/>
            <a:ext cx="5372100" cy="1231106"/>
          </a:xfrm>
          <a:prstGeom prst="rect">
            <a:avLst/>
          </a:prstGeom>
        </p:spPr>
        <p:txBody>
          <a:bodyPr wrap="square" lIns="0" tIns="0" rIns="0" bIns="0" rtlCol="0" anchor="t">
            <a:spAutoFit/>
          </a:bodyPr>
          <a:lstStyle/>
          <a:p>
            <a:pPr algn="ctr"/>
            <a:r>
              <a:rPr lang="en-US" sz="3200" b="1" err="1">
                <a:solidFill>
                  <a:srgbClr val="C00000"/>
                </a:solidFill>
                <a:ea typeface="Outfit"/>
                <a:cs typeface="Outfit"/>
                <a:sym typeface="Outfit"/>
              </a:rPr>
              <a:t>XGBoost</a:t>
            </a:r>
            <a:r>
              <a:rPr lang="en-US" sz="3200" b="1">
                <a:solidFill>
                  <a:srgbClr val="000000"/>
                </a:solidFill>
                <a:ea typeface="Outfit"/>
                <a:cs typeface="Outfit"/>
                <a:sym typeface="Outfit"/>
              </a:rPr>
              <a:t> </a:t>
            </a:r>
            <a:br>
              <a:rPr lang="en-US" sz="2400" b="1">
                <a:solidFill>
                  <a:srgbClr val="000000"/>
                </a:solidFill>
                <a:ea typeface="Outfit"/>
                <a:cs typeface="Outfit"/>
                <a:sym typeface="Outfit"/>
              </a:rPr>
            </a:br>
            <a:r>
              <a:rPr lang="en-US" sz="2400" b="1">
                <a:solidFill>
                  <a:srgbClr val="000000"/>
                </a:solidFill>
                <a:ea typeface="Outfit"/>
                <a:cs typeface="Outfit"/>
                <a:sym typeface="Outfit"/>
              </a:rPr>
              <a:t>Test: 91.2%</a:t>
            </a:r>
            <a:br>
              <a:rPr lang="en-US" sz="2400" b="1">
                <a:solidFill>
                  <a:srgbClr val="000000"/>
                </a:solidFill>
                <a:ea typeface="Outfit"/>
                <a:cs typeface="Outfit"/>
                <a:sym typeface="Outfit"/>
              </a:rPr>
            </a:br>
            <a:r>
              <a:rPr lang="en-US" sz="2400" b="1">
                <a:solidFill>
                  <a:srgbClr val="000000"/>
                </a:solidFill>
                <a:ea typeface="Outfit"/>
                <a:cs typeface="Outfit"/>
                <a:sym typeface="Outfit"/>
              </a:rPr>
              <a:t>Train: 93.9%</a:t>
            </a:r>
          </a:p>
        </p:txBody>
      </p:sp>
    </p:spTree>
    <p:extLst>
      <p:ext uri="{BB962C8B-B14F-4D97-AF65-F5344CB8AC3E}">
        <p14:creationId xmlns:p14="http://schemas.microsoft.com/office/powerpoint/2010/main" val="4552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D2CC4-2531-8959-B5B7-6D9A17AF018C}"/>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2053354-4F37-5094-8D73-9EF5383D8E1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D7331F0F-FC6F-71E4-B01D-99B4B3A432F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603B2655-5CF5-88E1-B543-99833B4BD78A}"/>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741BE436-E040-9C94-572A-857222A94F29}"/>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490BA4AB-38BE-655F-964D-151ED86A292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CDF57CB9-26B7-064E-D760-A62A93ED92BF}"/>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9" name="TextBox 9">
            <a:extLst>
              <a:ext uri="{FF2B5EF4-FFF2-40B4-BE49-F238E27FC236}">
                <a16:creationId xmlns:a16="http://schemas.microsoft.com/office/drawing/2014/main" id="{3EC19764-811E-2E1B-00CF-809C19CBD59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9" name="TextBox 18">
            <a:extLst>
              <a:ext uri="{FF2B5EF4-FFF2-40B4-BE49-F238E27FC236}">
                <a16:creationId xmlns:a16="http://schemas.microsoft.com/office/drawing/2014/main" id="{28AFF273-9088-7873-6154-A43595C5466A}"/>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Case Study</a:t>
            </a:r>
          </a:p>
        </p:txBody>
      </p:sp>
      <p:sp>
        <p:nvSpPr>
          <p:cNvPr id="22" name="TextBox 9">
            <a:extLst>
              <a:ext uri="{FF2B5EF4-FFF2-40B4-BE49-F238E27FC236}">
                <a16:creationId xmlns:a16="http://schemas.microsoft.com/office/drawing/2014/main" id="{7EE1D29F-D6CA-C4B0-F9B1-7DFD92180701}"/>
              </a:ext>
            </a:extLst>
          </p:cNvPr>
          <p:cNvSpPr txBox="1"/>
          <p:nvPr/>
        </p:nvSpPr>
        <p:spPr>
          <a:xfrm>
            <a:off x="1119963"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22</a:t>
            </a:r>
          </a:p>
        </p:txBody>
      </p:sp>
      <p:sp>
        <p:nvSpPr>
          <p:cNvPr id="8" name="TextBox 8">
            <a:extLst>
              <a:ext uri="{FF2B5EF4-FFF2-40B4-BE49-F238E27FC236}">
                <a16:creationId xmlns:a16="http://schemas.microsoft.com/office/drawing/2014/main" id="{F0AA9576-FCC0-D719-2BE9-0D2BCF0E7003}"/>
              </a:ext>
            </a:extLst>
          </p:cNvPr>
          <p:cNvSpPr txBox="1"/>
          <p:nvPr/>
        </p:nvSpPr>
        <p:spPr>
          <a:xfrm>
            <a:off x="1028700" y="1236622"/>
            <a:ext cx="16244596"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Our </a:t>
            </a:r>
            <a:r>
              <a:rPr lang="en-US" sz="5000" b="1" err="1">
                <a:solidFill>
                  <a:srgbClr val="000000"/>
                </a:solidFill>
                <a:latin typeface="Outfit Bold"/>
                <a:ea typeface="Outfit Bold"/>
                <a:cs typeface="Outfit Bold"/>
                <a:sym typeface="Outfit Bold"/>
              </a:rPr>
              <a:t>XGBoost</a:t>
            </a:r>
            <a:r>
              <a:rPr lang="en-US" sz="5000" b="1">
                <a:solidFill>
                  <a:srgbClr val="000000"/>
                </a:solidFill>
                <a:latin typeface="Outfit Bold"/>
                <a:ea typeface="Outfit Bold"/>
                <a:cs typeface="Outfit Bold"/>
                <a:sym typeface="Outfit Bold"/>
              </a:rPr>
              <a:t> Model has 100 trees!</a:t>
            </a:r>
          </a:p>
        </p:txBody>
      </p:sp>
      <p:pic>
        <p:nvPicPr>
          <p:cNvPr id="11" name="Picture 10" descr="A screenshot of a computer&#10;&#10;AI-generated content may be incorrect.">
            <a:extLst>
              <a:ext uri="{FF2B5EF4-FFF2-40B4-BE49-F238E27FC236}">
                <a16:creationId xmlns:a16="http://schemas.microsoft.com/office/drawing/2014/main" id="{0ADD5F43-5A2A-2603-76A4-7935CD660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2276566"/>
            <a:ext cx="1780986" cy="6881086"/>
          </a:xfrm>
          <a:prstGeom prst="rect">
            <a:avLst/>
          </a:prstGeom>
        </p:spPr>
      </p:pic>
      <p:pic>
        <p:nvPicPr>
          <p:cNvPr id="15" name="Picture 14" descr="A white background with green and yellow dots&#10;&#10;AI-generated content may be incorrect.">
            <a:extLst>
              <a:ext uri="{FF2B5EF4-FFF2-40B4-BE49-F238E27FC236}">
                <a16:creationId xmlns:a16="http://schemas.microsoft.com/office/drawing/2014/main" id="{07F96E9E-28C5-6040-118A-C8CC5AC274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901" y="2173420"/>
            <a:ext cx="1653445" cy="6983454"/>
          </a:xfrm>
          <a:prstGeom prst="rect">
            <a:avLst/>
          </a:prstGeom>
        </p:spPr>
      </p:pic>
      <p:pic>
        <p:nvPicPr>
          <p:cNvPr id="17" name="Picture 16" descr="A white background with yellow and green dots&#10;&#10;AI-generated content may be incorrect.">
            <a:extLst>
              <a:ext uri="{FF2B5EF4-FFF2-40B4-BE49-F238E27FC236}">
                <a16:creationId xmlns:a16="http://schemas.microsoft.com/office/drawing/2014/main" id="{3BA3E9BF-E4EE-C65D-98D7-A5B194167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9730" y="2068644"/>
            <a:ext cx="1600503" cy="7148467"/>
          </a:xfrm>
          <a:prstGeom prst="rect">
            <a:avLst/>
          </a:prstGeom>
        </p:spPr>
      </p:pic>
      <p:pic>
        <p:nvPicPr>
          <p:cNvPr id="23" name="Picture 22" descr="A white sheet with yellow dots&#10;&#10;AI-generated content may be incorrect.">
            <a:extLst>
              <a:ext uri="{FF2B5EF4-FFF2-40B4-BE49-F238E27FC236}">
                <a16:creationId xmlns:a16="http://schemas.microsoft.com/office/drawing/2014/main" id="{B4745A45-9F37-822A-30B9-D5500C28A0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73200" y="2053433"/>
            <a:ext cx="2464318" cy="7119141"/>
          </a:xfrm>
          <a:prstGeom prst="rect">
            <a:avLst/>
          </a:prstGeom>
        </p:spPr>
      </p:pic>
      <p:pic>
        <p:nvPicPr>
          <p:cNvPr id="29" name="Picture 28" descr="A white background with green and yellow dots&#10;&#10;AI-generated content may be incorrect.">
            <a:extLst>
              <a:ext uri="{FF2B5EF4-FFF2-40B4-BE49-F238E27FC236}">
                <a16:creationId xmlns:a16="http://schemas.microsoft.com/office/drawing/2014/main" id="{09268350-B3D7-CE53-A3A1-DE9CC2AB9E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0703" y="2053433"/>
            <a:ext cx="1574152" cy="7096912"/>
          </a:xfrm>
          <a:prstGeom prst="rect">
            <a:avLst/>
          </a:prstGeom>
        </p:spPr>
      </p:pic>
      <p:pic>
        <p:nvPicPr>
          <p:cNvPr id="31" name="Picture 30" descr="A white paper with green and yellow dots&#10;&#10;AI-generated content may be incorrect.">
            <a:extLst>
              <a:ext uri="{FF2B5EF4-FFF2-40B4-BE49-F238E27FC236}">
                <a16:creationId xmlns:a16="http://schemas.microsoft.com/office/drawing/2014/main" id="{59347CF4-C027-6F2E-431E-69556F015F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5376" y="2001879"/>
            <a:ext cx="1600993" cy="7148466"/>
          </a:xfrm>
          <a:prstGeom prst="rect">
            <a:avLst/>
          </a:prstGeom>
        </p:spPr>
      </p:pic>
      <p:sp>
        <p:nvSpPr>
          <p:cNvPr id="32" name="TextBox 12">
            <a:extLst>
              <a:ext uri="{FF2B5EF4-FFF2-40B4-BE49-F238E27FC236}">
                <a16:creationId xmlns:a16="http://schemas.microsoft.com/office/drawing/2014/main" id="{A01DDA86-4DB4-AAD3-0F9B-1FA518653FC1}"/>
              </a:ext>
            </a:extLst>
          </p:cNvPr>
          <p:cNvSpPr txBox="1"/>
          <p:nvPr/>
        </p:nvSpPr>
        <p:spPr>
          <a:xfrm>
            <a:off x="11490145" y="4719986"/>
            <a:ext cx="2136764" cy="847027"/>
          </a:xfrm>
          <a:prstGeom prst="rect">
            <a:avLst/>
          </a:prstGeom>
        </p:spPr>
        <p:txBody>
          <a:bodyPr wrap="square" lIns="0" tIns="0" rIns="0" bIns="0" rtlCol="0" anchor="t">
            <a:spAutoFit/>
          </a:bodyPr>
          <a:lstStyle/>
          <a:p>
            <a:pPr algn="ctr">
              <a:lnSpc>
                <a:spcPct val="200000"/>
              </a:lnSpc>
            </a:pPr>
            <a:r>
              <a:rPr lang="en-US" sz="3200" b="1">
                <a:solidFill>
                  <a:srgbClr val="000000"/>
                </a:solidFill>
                <a:ea typeface="Outfit"/>
                <a:cs typeface="Outfit"/>
                <a:sym typeface="Outfit"/>
              </a:rPr>
              <a:t>…</a:t>
            </a:r>
          </a:p>
        </p:txBody>
      </p:sp>
      <p:sp>
        <p:nvSpPr>
          <p:cNvPr id="10" name="TextBox 9">
            <a:extLst>
              <a:ext uri="{FF2B5EF4-FFF2-40B4-BE49-F238E27FC236}">
                <a16:creationId xmlns:a16="http://schemas.microsoft.com/office/drawing/2014/main" id="{5B6C520B-8ABA-736C-0B0F-8CC6FC2DE926}"/>
              </a:ext>
            </a:extLst>
          </p:cNvPr>
          <p:cNvSpPr txBox="1"/>
          <p:nvPr/>
        </p:nvSpPr>
        <p:spPr>
          <a:xfrm>
            <a:off x="2937943" y="5401834"/>
            <a:ext cx="650331" cy="400110"/>
          </a:xfrm>
          <a:prstGeom prst="rect">
            <a:avLst/>
          </a:prstGeom>
          <a:noFill/>
        </p:spPr>
        <p:txBody>
          <a:bodyPr wrap="square" rtlCol="0">
            <a:spAutoFit/>
          </a:bodyPr>
          <a:lstStyle/>
          <a:p>
            <a:pPr algn="ctr"/>
            <a:r>
              <a:rPr lang="en-US" sz="2000" b="1" spc="300">
                <a:solidFill>
                  <a:srgbClr val="C00000"/>
                </a:solidFill>
              </a:rPr>
              <a:t>1</a:t>
            </a:r>
          </a:p>
        </p:txBody>
      </p:sp>
      <p:sp>
        <p:nvSpPr>
          <p:cNvPr id="12" name="TextBox 11">
            <a:extLst>
              <a:ext uri="{FF2B5EF4-FFF2-40B4-BE49-F238E27FC236}">
                <a16:creationId xmlns:a16="http://schemas.microsoft.com/office/drawing/2014/main" id="{A36EFB86-CCA5-CB0A-5CC1-01C9A414B151}"/>
              </a:ext>
            </a:extLst>
          </p:cNvPr>
          <p:cNvSpPr txBox="1"/>
          <p:nvPr/>
        </p:nvSpPr>
        <p:spPr>
          <a:xfrm>
            <a:off x="4903826" y="5412948"/>
            <a:ext cx="650331" cy="400110"/>
          </a:xfrm>
          <a:prstGeom prst="rect">
            <a:avLst/>
          </a:prstGeom>
          <a:noFill/>
        </p:spPr>
        <p:txBody>
          <a:bodyPr wrap="square" rtlCol="0">
            <a:spAutoFit/>
          </a:bodyPr>
          <a:lstStyle/>
          <a:p>
            <a:pPr algn="ctr"/>
            <a:r>
              <a:rPr lang="en-US" sz="2000" b="1" spc="300">
                <a:solidFill>
                  <a:srgbClr val="C00000"/>
                </a:solidFill>
              </a:rPr>
              <a:t>2</a:t>
            </a:r>
          </a:p>
        </p:txBody>
      </p:sp>
      <p:sp>
        <p:nvSpPr>
          <p:cNvPr id="13" name="TextBox 12">
            <a:extLst>
              <a:ext uri="{FF2B5EF4-FFF2-40B4-BE49-F238E27FC236}">
                <a16:creationId xmlns:a16="http://schemas.microsoft.com/office/drawing/2014/main" id="{32CE6BFA-1F37-91D7-B771-7DDA5F07CBF9}"/>
              </a:ext>
            </a:extLst>
          </p:cNvPr>
          <p:cNvSpPr txBox="1"/>
          <p:nvPr/>
        </p:nvSpPr>
        <p:spPr>
          <a:xfrm>
            <a:off x="6960559" y="5409440"/>
            <a:ext cx="650331" cy="400110"/>
          </a:xfrm>
          <a:prstGeom prst="rect">
            <a:avLst/>
          </a:prstGeom>
          <a:noFill/>
        </p:spPr>
        <p:txBody>
          <a:bodyPr wrap="square" rtlCol="0">
            <a:spAutoFit/>
          </a:bodyPr>
          <a:lstStyle/>
          <a:p>
            <a:pPr algn="ctr"/>
            <a:r>
              <a:rPr lang="en-US" sz="2000" b="1" spc="300">
                <a:solidFill>
                  <a:srgbClr val="C00000"/>
                </a:solidFill>
              </a:rPr>
              <a:t>3</a:t>
            </a:r>
          </a:p>
        </p:txBody>
      </p:sp>
      <p:sp>
        <p:nvSpPr>
          <p:cNvPr id="14" name="TextBox 13">
            <a:extLst>
              <a:ext uri="{FF2B5EF4-FFF2-40B4-BE49-F238E27FC236}">
                <a16:creationId xmlns:a16="http://schemas.microsoft.com/office/drawing/2014/main" id="{F46F44C6-3C5F-3702-1303-CE77BAB31B54}"/>
              </a:ext>
            </a:extLst>
          </p:cNvPr>
          <p:cNvSpPr txBox="1"/>
          <p:nvPr/>
        </p:nvSpPr>
        <p:spPr>
          <a:xfrm>
            <a:off x="9017292" y="5378872"/>
            <a:ext cx="650331" cy="400110"/>
          </a:xfrm>
          <a:prstGeom prst="rect">
            <a:avLst/>
          </a:prstGeom>
          <a:noFill/>
        </p:spPr>
        <p:txBody>
          <a:bodyPr wrap="square" rtlCol="0">
            <a:spAutoFit/>
          </a:bodyPr>
          <a:lstStyle/>
          <a:p>
            <a:pPr algn="ctr"/>
            <a:r>
              <a:rPr lang="en-US" sz="2000" b="1" spc="300">
                <a:solidFill>
                  <a:srgbClr val="C00000"/>
                </a:solidFill>
              </a:rPr>
              <a:t>4</a:t>
            </a:r>
          </a:p>
        </p:txBody>
      </p:sp>
      <p:sp>
        <p:nvSpPr>
          <p:cNvPr id="16" name="TextBox 15">
            <a:extLst>
              <a:ext uri="{FF2B5EF4-FFF2-40B4-BE49-F238E27FC236}">
                <a16:creationId xmlns:a16="http://schemas.microsoft.com/office/drawing/2014/main" id="{C851387B-D029-94C9-DF87-E083533C4695}"/>
              </a:ext>
            </a:extLst>
          </p:cNvPr>
          <p:cNvSpPr txBox="1"/>
          <p:nvPr/>
        </p:nvSpPr>
        <p:spPr>
          <a:xfrm>
            <a:off x="11074025" y="5390920"/>
            <a:ext cx="650331" cy="400110"/>
          </a:xfrm>
          <a:prstGeom prst="rect">
            <a:avLst/>
          </a:prstGeom>
          <a:noFill/>
        </p:spPr>
        <p:txBody>
          <a:bodyPr wrap="square" rtlCol="0">
            <a:spAutoFit/>
          </a:bodyPr>
          <a:lstStyle/>
          <a:p>
            <a:pPr algn="ctr"/>
            <a:r>
              <a:rPr lang="en-US" sz="2000" b="1" spc="300">
                <a:solidFill>
                  <a:srgbClr val="C00000"/>
                </a:solidFill>
              </a:rPr>
              <a:t>5</a:t>
            </a:r>
          </a:p>
        </p:txBody>
      </p:sp>
      <p:sp>
        <p:nvSpPr>
          <p:cNvPr id="18" name="TextBox 17">
            <a:extLst>
              <a:ext uri="{FF2B5EF4-FFF2-40B4-BE49-F238E27FC236}">
                <a16:creationId xmlns:a16="http://schemas.microsoft.com/office/drawing/2014/main" id="{04403D1D-65D2-01CA-7341-ED49A54E12A2}"/>
              </a:ext>
            </a:extLst>
          </p:cNvPr>
          <p:cNvSpPr txBox="1"/>
          <p:nvPr/>
        </p:nvSpPr>
        <p:spPr>
          <a:xfrm>
            <a:off x="16418469" y="5316999"/>
            <a:ext cx="854827" cy="400110"/>
          </a:xfrm>
          <a:prstGeom prst="rect">
            <a:avLst/>
          </a:prstGeom>
          <a:noFill/>
        </p:spPr>
        <p:txBody>
          <a:bodyPr wrap="square" rtlCol="0">
            <a:spAutoFit/>
          </a:bodyPr>
          <a:lstStyle/>
          <a:p>
            <a:pPr algn="ctr"/>
            <a:r>
              <a:rPr lang="en-US" sz="2000" b="1" spc="300">
                <a:solidFill>
                  <a:srgbClr val="C00000"/>
                </a:solidFill>
              </a:rPr>
              <a:t>100</a:t>
            </a:r>
          </a:p>
        </p:txBody>
      </p:sp>
    </p:spTree>
    <p:extLst>
      <p:ext uri="{BB962C8B-B14F-4D97-AF65-F5344CB8AC3E}">
        <p14:creationId xmlns:p14="http://schemas.microsoft.com/office/powerpoint/2010/main" val="3040774036"/>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811F8-660A-F8C9-8869-CD0878DB343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3FD46C9-BD8E-F2EC-ED6D-06063964B1FE}"/>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6B527E78-E373-A91F-B4D3-4890E714230C}"/>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3FFE1288-7380-39B3-CE5D-6FFA47A92BD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D292A651-6B8A-5E09-892F-C5315BC69FD3}"/>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DD63ABB1-1BEF-5590-4E98-E41BFD18D46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EE6F39C2-5A27-70C3-E52E-B2E2F51B709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9" name="TextBox 9">
            <a:extLst>
              <a:ext uri="{FF2B5EF4-FFF2-40B4-BE49-F238E27FC236}">
                <a16:creationId xmlns:a16="http://schemas.microsoft.com/office/drawing/2014/main" id="{55E11228-4B22-CFB0-20C2-1E19F784EC6F}"/>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9" name="TextBox 18">
            <a:extLst>
              <a:ext uri="{FF2B5EF4-FFF2-40B4-BE49-F238E27FC236}">
                <a16:creationId xmlns:a16="http://schemas.microsoft.com/office/drawing/2014/main" id="{F1FA4F70-3983-2A67-E0EB-9C341644C656}"/>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Case Study</a:t>
            </a:r>
          </a:p>
        </p:txBody>
      </p:sp>
      <p:sp>
        <p:nvSpPr>
          <p:cNvPr id="22" name="TextBox 9">
            <a:extLst>
              <a:ext uri="{FF2B5EF4-FFF2-40B4-BE49-F238E27FC236}">
                <a16:creationId xmlns:a16="http://schemas.microsoft.com/office/drawing/2014/main" id="{0B6AC0F7-7D12-2699-08D1-CB1BB9E144D7}"/>
              </a:ext>
            </a:extLst>
          </p:cNvPr>
          <p:cNvSpPr txBox="1"/>
          <p:nvPr/>
        </p:nvSpPr>
        <p:spPr>
          <a:xfrm>
            <a:off x="1119963"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23</a:t>
            </a:r>
          </a:p>
        </p:txBody>
      </p:sp>
      <p:sp>
        <p:nvSpPr>
          <p:cNvPr id="14" name="TextBox 12">
            <a:extLst>
              <a:ext uri="{FF2B5EF4-FFF2-40B4-BE49-F238E27FC236}">
                <a16:creationId xmlns:a16="http://schemas.microsoft.com/office/drawing/2014/main" id="{C18D5F7B-25BB-081E-CA82-6A775399A4DB}"/>
              </a:ext>
            </a:extLst>
          </p:cNvPr>
          <p:cNvSpPr txBox="1"/>
          <p:nvPr/>
        </p:nvSpPr>
        <p:spPr>
          <a:xfrm>
            <a:off x="1028700" y="2714466"/>
            <a:ext cx="6923532" cy="3589894"/>
          </a:xfrm>
          <a:prstGeom prst="rect">
            <a:avLst/>
          </a:prstGeom>
        </p:spPr>
        <p:txBody>
          <a:bodyPr wrap="square" lIns="0" tIns="0" rIns="0" bIns="0" rtlCol="0" anchor="t">
            <a:spAutoFit/>
          </a:bodyPr>
          <a:lstStyle/>
          <a:p>
            <a:pPr>
              <a:lnSpc>
                <a:spcPct val="200000"/>
              </a:lnSpc>
            </a:pPr>
            <a:r>
              <a:rPr lang="en-US" sz="2400" b="1"/>
              <a:t>Rule Extraction Process</a:t>
            </a:r>
            <a:r>
              <a:rPr lang="en-US" sz="2400"/>
              <a:t>:</a:t>
            </a:r>
            <a:endParaRPr lang="en-US" sz="2400">
              <a:solidFill>
                <a:srgbClr val="000000"/>
              </a:solidFill>
              <a:ea typeface="Outfit"/>
              <a:cs typeface="Outfit"/>
              <a:sym typeface="Outfit"/>
            </a:endParaRPr>
          </a:p>
          <a:p>
            <a:pPr marL="457200" indent="-457200">
              <a:lnSpc>
                <a:spcPct val="200000"/>
              </a:lnSpc>
              <a:buFont typeface="+mj-lt"/>
              <a:buAutoNum type="arabicPeriod"/>
            </a:pPr>
            <a:r>
              <a:rPr lang="en-US" sz="2400"/>
              <a:t>Walk each path from root to leaf </a:t>
            </a:r>
          </a:p>
          <a:p>
            <a:pPr marL="457200" indent="-457200">
              <a:lnSpc>
                <a:spcPct val="200000"/>
              </a:lnSpc>
              <a:buFont typeface="+mj-lt"/>
              <a:buAutoNum type="arabicPeriod"/>
            </a:pPr>
            <a:r>
              <a:rPr lang="en-US" sz="2400"/>
              <a:t>Collect conditions along the way</a:t>
            </a:r>
          </a:p>
          <a:p>
            <a:pPr marL="457200" indent="-457200">
              <a:lnSpc>
                <a:spcPct val="200000"/>
              </a:lnSpc>
              <a:buFont typeface="+mj-lt"/>
              <a:buAutoNum type="arabicPeriod"/>
            </a:pPr>
            <a:r>
              <a:rPr lang="en-US" sz="2400"/>
              <a:t>Combine into readable if-then statements</a:t>
            </a:r>
          </a:p>
          <a:p>
            <a:pPr marL="457200" indent="-457200">
              <a:lnSpc>
                <a:spcPct val="200000"/>
              </a:lnSpc>
              <a:buFont typeface="+mj-lt"/>
              <a:buAutoNum type="arabicPeriod"/>
            </a:pPr>
            <a:r>
              <a:rPr lang="en-US" sz="2400"/>
              <a:t>Calculate scores for each rule</a:t>
            </a:r>
            <a:endParaRPr lang="en-US" sz="2400">
              <a:solidFill>
                <a:srgbClr val="000000"/>
              </a:solidFill>
              <a:ea typeface="Outfit"/>
              <a:cs typeface="Outfit"/>
              <a:sym typeface="Outfit"/>
            </a:endParaRPr>
          </a:p>
        </p:txBody>
      </p:sp>
      <p:sp>
        <p:nvSpPr>
          <p:cNvPr id="8" name="TextBox 8">
            <a:extLst>
              <a:ext uri="{FF2B5EF4-FFF2-40B4-BE49-F238E27FC236}">
                <a16:creationId xmlns:a16="http://schemas.microsoft.com/office/drawing/2014/main" id="{B71CDF7C-66F0-DF09-7F86-B8ACCAF1FA4D}"/>
              </a:ext>
            </a:extLst>
          </p:cNvPr>
          <p:cNvSpPr txBox="1"/>
          <p:nvPr/>
        </p:nvSpPr>
        <p:spPr>
          <a:xfrm>
            <a:off x="1028700" y="1236622"/>
            <a:ext cx="8115300"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From Trees to Rules </a:t>
            </a:r>
          </a:p>
        </p:txBody>
      </p:sp>
      <p:pic>
        <p:nvPicPr>
          <p:cNvPr id="11" name="Picture 10" descr="A screenshot of a cell phone&#10;&#10;AI-generated content may be incorrect.">
            <a:extLst>
              <a:ext uri="{FF2B5EF4-FFF2-40B4-BE49-F238E27FC236}">
                <a16:creationId xmlns:a16="http://schemas.microsoft.com/office/drawing/2014/main" id="{A8338F6C-1221-31BC-5E0A-AF8FC573F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5769" y="1197857"/>
            <a:ext cx="6945302" cy="7891285"/>
          </a:xfrm>
          <a:prstGeom prst="rect">
            <a:avLst/>
          </a:prstGeom>
        </p:spPr>
      </p:pic>
    </p:spTree>
    <p:extLst>
      <p:ext uri="{BB962C8B-B14F-4D97-AF65-F5344CB8AC3E}">
        <p14:creationId xmlns:p14="http://schemas.microsoft.com/office/powerpoint/2010/main" val="2468224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BB8A8-55F8-A72C-093C-4D96CD10669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51737BE-3D78-9F2A-E39B-133462806DF2}"/>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B33773FA-DA46-5134-DA17-B3BE1370778E}"/>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5CC03081-253A-AB02-CF14-A8BDE0EED97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EB2FAA2C-93D8-A889-3BF9-26A1F803C71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0CCAA766-36EE-F281-B696-8BCA8514E1B9}"/>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E990D2C9-BF82-3B97-A0BA-E4CA69E837E6}"/>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9" name="TextBox 9">
            <a:extLst>
              <a:ext uri="{FF2B5EF4-FFF2-40B4-BE49-F238E27FC236}">
                <a16:creationId xmlns:a16="http://schemas.microsoft.com/office/drawing/2014/main" id="{3C1868EE-EE28-6B13-B802-47AC6AF14916}"/>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9" name="TextBox 18">
            <a:extLst>
              <a:ext uri="{FF2B5EF4-FFF2-40B4-BE49-F238E27FC236}">
                <a16:creationId xmlns:a16="http://schemas.microsoft.com/office/drawing/2014/main" id="{57C57380-4A1E-B330-791C-A8BEFF689094}"/>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Case Study</a:t>
            </a:r>
          </a:p>
        </p:txBody>
      </p:sp>
      <p:sp>
        <p:nvSpPr>
          <p:cNvPr id="22" name="TextBox 9">
            <a:extLst>
              <a:ext uri="{FF2B5EF4-FFF2-40B4-BE49-F238E27FC236}">
                <a16:creationId xmlns:a16="http://schemas.microsoft.com/office/drawing/2014/main" id="{7B319559-3395-FC9E-0B63-53BB6CA39F25}"/>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24</a:t>
            </a:r>
          </a:p>
        </p:txBody>
      </p:sp>
      <p:sp>
        <p:nvSpPr>
          <p:cNvPr id="14" name="TextBox 12">
            <a:extLst>
              <a:ext uri="{FF2B5EF4-FFF2-40B4-BE49-F238E27FC236}">
                <a16:creationId xmlns:a16="http://schemas.microsoft.com/office/drawing/2014/main" id="{D75EE3F1-3B3E-4AE6-32FF-E30C5EB7005D}"/>
              </a:ext>
            </a:extLst>
          </p:cNvPr>
          <p:cNvSpPr txBox="1"/>
          <p:nvPr/>
        </p:nvSpPr>
        <p:spPr>
          <a:xfrm>
            <a:off x="1028700" y="2714466"/>
            <a:ext cx="8877300" cy="3326423"/>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en-US" sz="2800" b="1"/>
              <a:t>Decision regions</a:t>
            </a:r>
            <a:r>
              <a:rPr lang="en-US" sz="2800"/>
              <a:t>: How the model carves up feature space </a:t>
            </a:r>
          </a:p>
          <a:p>
            <a:pPr marL="342900" indent="-342900">
              <a:lnSpc>
                <a:spcPct val="200000"/>
              </a:lnSpc>
              <a:buFont typeface="Arial" panose="020B0604020202020204" pitchFamily="34" charset="0"/>
              <a:buChar char="•"/>
            </a:pPr>
            <a:r>
              <a:rPr lang="en-US" sz="2800" b="1"/>
              <a:t>Clear boundaries</a:t>
            </a:r>
            <a:r>
              <a:rPr lang="en-US" sz="2800"/>
              <a:t>: Sharp transitions between classes </a:t>
            </a:r>
          </a:p>
          <a:p>
            <a:pPr marL="342900" indent="-342900">
              <a:lnSpc>
                <a:spcPct val="200000"/>
              </a:lnSpc>
              <a:buFont typeface="Arial" panose="020B0604020202020204" pitchFamily="34" charset="0"/>
              <a:buChar char="•"/>
            </a:pPr>
            <a:r>
              <a:rPr lang="en-US" sz="2800" b="1"/>
              <a:t>Geometric interpretation</a:t>
            </a:r>
            <a:r>
              <a:rPr lang="en-US" sz="2800"/>
              <a:t>: Rectangular regions in 2D space </a:t>
            </a:r>
          </a:p>
          <a:p>
            <a:pPr marL="342900" indent="-342900">
              <a:lnSpc>
                <a:spcPct val="200000"/>
              </a:lnSpc>
              <a:buFont typeface="Arial" panose="020B0604020202020204" pitchFamily="34" charset="0"/>
              <a:buChar char="•"/>
            </a:pPr>
            <a:r>
              <a:rPr lang="en-US" sz="2800" b="1"/>
              <a:t>Alignment check</a:t>
            </a:r>
            <a:r>
              <a:rPr lang="en-US" sz="2800"/>
              <a:t>: Do boundaries match data patterns?</a:t>
            </a:r>
            <a:endParaRPr lang="en-US" sz="2800">
              <a:solidFill>
                <a:srgbClr val="000000"/>
              </a:solidFill>
              <a:ea typeface="Outfit"/>
              <a:cs typeface="Outfit"/>
              <a:sym typeface="Outfit"/>
            </a:endParaRPr>
          </a:p>
        </p:txBody>
      </p:sp>
      <p:sp>
        <p:nvSpPr>
          <p:cNvPr id="8" name="TextBox 8">
            <a:extLst>
              <a:ext uri="{FF2B5EF4-FFF2-40B4-BE49-F238E27FC236}">
                <a16:creationId xmlns:a16="http://schemas.microsoft.com/office/drawing/2014/main" id="{F8C7EDE6-713D-BED6-D708-67088147BC1C}"/>
              </a:ext>
            </a:extLst>
          </p:cNvPr>
          <p:cNvSpPr txBox="1"/>
          <p:nvPr/>
        </p:nvSpPr>
        <p:spPr>
          <a:xfrm>
            <a:off x="1028700" y="1236622"/>
            <a:ext cx="8115300"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Decision Boundaries</a:t>
            </a:r>
          </a:p>
        </p:txBody>
      </p:sp>
      <p:pic>
        <p:nvPicPr>
          <p:cNvPr id="15" name="Picture 14" descr="A screenshot of a graph&#10;&#10;AI-generated content may be incorrect.">
            <a:extLst>
              <a:ext uri="{FF2B5EF4-FFF2-40B4-BE49-F238E27FC236}">
                <a16:creationId xmlns:a16="http://schemas.microsoft.com/office/drawing/2014/main" id="{AE700050-E561-C5B1-7088-166F43650775}"/>
              </a:ext>
            </a:extLst>
          </p:cNvPr>
          <p:cNvPicPr>
            <a:picLocks noChangeAspect="1"/>
          </p:cNvPicPr>
          <p:nvPr/>
        </p:nvPicPr>
        <p:blipFill>
          <a:blip r:embed="rId3" cstate="print">
            <a:extLst>
              <a:ext uri="{28A0092B-C50C-407E-A947-70E740481C1C}">
                <a14:useLocalDpi xmlns:a14="http://schemas.microsoft.com/office/drawing/2010/main" val="0"/>
              </a:ext>
            </a:extLst>
          </a:blip>
          <a:srcRect t="-22"/>
          <a:stretch>
            <a:fillRect/>
          </a:stretch>
        </p:blipFill>
        <p:spPr>
          <a:xfrm>
            <a:off x="10820401" y="1582787"/>
            <a:ext cx="5698804" cy="7054205"/>
          </a:xfrm>
          <a:prstGeom prst="rect">
            <a:avLst/>
          </a:prstGeom>
        </p:spPr>
      </p:pic>
    </p:spTree>
    <p:extLst>
      <p:ext uri="{BB962C8B-B14F-4D97-AF65-F5344CB8AC3E}">
        <p14:creationId xmlns:p14="http://schemas.microsoft.com/office/powerpoint/2010/main" val="253095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7E6CE-018D-D3A3-8974-AA90464E30C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7190E94-97D8-2920-206E-88F4ADB6769C}"/>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74B61622-BAE9-DD32-7D0A-2A9094B0C7B1}"/>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093AE3F6-28E3-FDE5-DC00-0D2040D83C95}"/>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977B3E0-8800-D2D1-E9E9-CDCE248D4105}"/>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A442DFE8-0423-F067-6929-19ACD87A1C72}"/>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3D1B27DD-0905-56BD-88CA-8DD96E49320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9" name="TextBox 9">
            <a:extLst>
              <a:ext uri="{FF2B5EF4-FFF2-40B4-BE49-F238E27FC236}">
                <a16:creationId xmlns:a16="http://schemas.microsoft.com/office/drawing/2014/main" id="{1A8BB752-DE99-D35F-4460-0BFF78B9DCB8}"/>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9" name="TextBox 18">
            <a:extLst>
              <a:ext uri="{FF2B5EF4-FFF2-40B4-BE49-F238E27FC236}">
                <a16:creationId xmlns:a16="http://schemas.microsoft.com/office/drawing/2014/main" id="{C563EB6A-65BB-8B48-C873-0BFC18CE678B}"/>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Case Study</a:t>
            </a:r>
          </a:p>
        </p:txBody>
      </p:sp>
      <p:sp>
        <p:nvSpPr>
          <p:cNvPr id="22" name="TextBox 9">
            <a:extLst>
              <a:ext uri="{FF2B5EF4-FFF2-40B4-BE49-F238E27FC236}">
                <a16:creationId xmlns:a16="http://schemas.microsoft.com/office/drawing/2014/main" id="{9EBB40FC-8C20-A206-55D9-F6F8604CC4C2}"/>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25</a:t>
            </a:r>
            <a:endParaRPr lang="en-US" sz="2400">
              <a:solidFill>
                <a:srgbClr val="000000"/>
              </a:solidFill>
              <a:latin typeface="Outfit"/>
              <a:ea typeface="Outfit"/>
              <a:cs typeface="Outfit"/>
            </a:endParaRPr>
          </a:p>
        </p:txBody>
      </p:sp>
      <p:sp>
        <p:nvSpPr>
          <p:cNvPr id="14" name="TextBox 12">
            <a:extLst>
              <a:ext uri="{FF2B5EF4-FFF2-40B4-BE49-F238E27FC236}">
                <a16:creationId xmlns:a16="http://schemas.microsoft.com/office/drawing/2014/main" id="{62C6D7B9-6563-368C-5BE8-3128F4FDE2E6}"/>
              </a:ext>
            </a:extLst>
          </p:cNvPr>
          <p:cNvSpPr txBox="1"/>
          <p:nvPr/>
        </p:nvSpPr>
        <p:spPr>
          <a:xfrm>
            <a:off x="1028700" y="2714466"/>
            <a:ext cx="8801100" cy="3827458"/>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endParaRPr lang="en-US" sz="2400" b="1"/>
          </a:p>
          <a:p>
            <a:pPr marL="342900" indent="-342900">
              <a:lnSpc>
                <a:spcPct val="200000"/>
              </a:lnSpc>
              <a:buFont typeface="Arial" panose="020B0604020202020204" pitchFamily="34" charset="0"/>
              <a:buChar char="•"/>
            </a:pPr>
            <a:r>
              <a:rPr lang="en-US" sz="2600" b="1"/>
              <a:t>Decision regions</a:t>
            </a:r>
            <a:r>
              <a:rPr lang="en-US" sz="2600"/>
              <a:t>: How the model carves up feature space </a:t>
            </a:r>
          </a:p>
          <a:p>
            <a:pPr marL="342900" indent="-342900">
              <a:lnSpc>
                <a:spcPct val="200000"/>
              </a:lnSpc>
              <a:buFont typeface="Arial" panose="020B0604020202020204" pitchFamily="34" charset="0"/>
              <a:buChar char="•"/>
            </a:pPr>
            <a:r>
              <a:rPr lang="en-US" sz="2600" b="1"/>
              <a:t>Clear boundaries</a:t>
            </a:r>
            <a:r>
              <a:rPr lang="en-US" sz="2600"/>
              <a:t>: Sharp transitions between classes </a:t>
            </a:r>
          </a:p>
          <a:p>
            <a:pPr marL="342900" indent="-342900">
              <a:lnSpc>
                <a:spcPct val="200000"/>
              </a:lnSpc>
              <a:buFont typeface="Arial" panose="020B0604020202020204" pitchFamily="34" charset="0"/>
              <a:buChar char="•"/>
            </a:pPr>
            <a:r>
              <a:rPr lang="en-US" sz="2600" b="1"/>
              <a:t>Geometric interpretation</a:t>
            </a:r>
            <a:r>
              <a:rPr lang="en-US" sz="2600"/>
              <a:t>: Rectangular regions in 2D space </a:t>
            </a:r>
          </a:p>
          <a:p>
            <a:pPr marL="342900" indent="-342900">
              <a:lnSpc>
                <a:spcPct val="200000"/>
              </a:lnSpc>
              <a:buFont typeface="Arial" panose="020B0604020202020204" pitchFamily="34" charset="0"/>
              <a:buChar char="•"/>
            </a:pPr>
            <a:r>
              <a:rPr lang="en-US" sz="2600" b="1"/>
              <a:t>Alignment check</a:t>
            </a:r>
            <a:r>
              <a:rPr lang="en-US" sz="2600"/>
              <a:t>: Do boundaries match data patterns?</a:t>
            </a:r>
            <a:endParaRPr lang="en-US" sz="2600">
              <a:solidFill>
                <a:srgbClr val="000000"/>
              </a:solidFill>
              <a:ea typeface="Outfit"/>
              <a:cs typeface="Outfit"/>
              <a:sym typeface="Outfit"/>
            </a:endParaRPr>
          </a:p>
        </p:txBody>
      </p:sp>
      <p:sp>
        <p:nvSpPr>
          <p:cNvPr id="8" name="TextBox 8">
            <a:extLst>
              <a:ext uri="{FF2B5EF4-FFF2-40B4-BE49-F238E27FC236}">
                <a16:creationId xmlns:a16="http://schemas.microsoft.com/office/drawing/2014/main" id="{3FA2FC81-78B1-F02B-8BBD-46F8ED49AE6D}"/>
              </a:ext>
            </a:extLst>
          </p:cNvPr>
          <p:cNvSpPr txBox="1"/>
          <p:nvPr/>
        </p:nvSpPr>
        <p:spPr>
          <a:xfrm>
            <a:off x="1028700" y="1236622"/>
            <a:ext cx="81153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Bivariate Distributions</a:t>
            </a:r>
            <a:br>
              <a:rPr lang="en-US" sz="5000" b="1">
                <a:solidFill>
                  <a:srgbClr val="000000"/>
                </a:solidFill>
                <a:latin typeface="Outfit Bold"/>
                <a:ea typeface="Outfit Bold"/>
                <a:cs typeface="Outfit Bold"/>
                <a:sym typeface="Outfit Bold"/>
              </a:rPr>
            </a:br>
            <a:r>
              <a:rPr lang="en-US" sz="5000" b="1">
                <a:solidFill>
                  <a:srgbClr val="000000"/>
                </a:solidFill>
                <a:latin typeface="Outfit Bold"/>
                <a:ea typeface="Outfit Bold"/>
                <a:cs typeface="Outfit Bold"/>
                <a:sym typeface="Outfit Bold"/>
              </a:rPr>
              <a:t>Against Target Variable</a:t>
            </a:r>
          </a:p>
        </p:txBody>
      </p:sp>
      <p:pic>
        <p:nvPicPr>
          <p:cNvPr id="20" name="Picture 19" descr="A diagram of a number of people&#10;&#10;AI-generated content may be incorrect.">
            <a:extLst>
              <a:ext uri="{FF2B5EF4-FFF2-40B4-BE49-F238E27FC236}">
                <a16:creationId xmlns:a16="http://schemas.microsoft.com/office/drawing/2014/main" id="{510C4BE5-84E4-FC8A-6B20-B6E82E0D63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9800" y="1650008"/>
            <a:ext cx="7729652" cy="7402869"/>
          </a:xfrm>
          <a:prstGeom prst="rect">
            <a:avLst/>
          </a:prstGeom>
        </p:spPr>
      </p:pic>
      <p:pic>
        <p:nvPicPr>
          <p:cNvPr id="11" name="Picture 10" descr="A diagram of an age&#10;&#10;AI-generated content may be incorrect.">
            <a:extLst>
              <a:ext uri="{FF2B5EF4-FFF2-40B4-BE49-F238E27FC236}">
                <a16:creationId xmlns:a16="http://schemas.microsoft.com/office/drawing/2014/main" id="{0B70A3E2-59AC-2E75-8593-06515FE528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9800" y="1057922"/>
            <a:ext cx="7729652" cy="7711422"/>
          </a:xfrm>
          <a:prstGeom prst="rect">
            <a:avLst/>
          </a:prstGeom>
        </p:spPr>
      </p:pic>
    </p:spTree>
    <p:extLst>
      <p:ext uri="{BB962C8B-B14F-4D97-AF65-F5344CB8AC3E}">
        <p14:creationId xmlns:p14="http://schemas.microsoft.com/office/powerpoint/2010/main" val="69452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5989-E246-E7C1-FED5-61DBD080AD7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60B50BD-AA69-CF50-B0C3-68696A73F64D}"/>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35616DDD-136D-6138-D9DF-BAF2819BD44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733E4D9F-C26A-480C-63DC-093914EE500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E7C75BF4-20EC-48FB-9686-6310EF6D992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19C0827B-F477-AF8A-3CC8-00827D57C74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66C00B73-DE8D-F016-FDBC-C87AB76F50D9}"/>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9" name="TextBox 9">
            <a:extLst>
              <a:ext uri="{FF2B5EF4-FFF2-40B4-BE49-F238E27FC236}">
                <a16:creationId xmlns:a16="http://schemas.microsoft.com/office/drawing/2014/main" id="{02929ECE-F0B1-BAF3-FF3D-A7B3CC38A260}"/>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9" name="TextBox 18">
            <a:extLst>
              <a:ext uri="{FF2B5EF4-FFF2-40B4-BE49-F238E27FC236}">
                <a16:creationId xmlns:a16="http://schemas.microsoft.com/office/drawing/2014/main" id="{3BC1F2A0-C270-3159-01DC-967A7E0C40ED}"/>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Case Study</a:t>
            </a:r>
          </a:p>
        </p:txBody>
      </p:sp>
      <p:sp>
        <p:nvSpPr>
          <p:cNvPr id="22" name="TextBox 9">
            <a:extLst>
              <a:ext uri="{FF2B5EF4-FFF2-40B4-BE49-F238E27FC236}">
                <a16:creationId xmlns:a16="http://schemas.microsoft.com/office/drawing/2014/main" id="{ADDF2FED-92F3-2264-65CB-C5BB00744744}"/>
              </a:ext>
            </a:extLst>
          </p:cNvPr>
          <p:cNvSpPr txBox="1"/>
          <p:nvPr/>
        </p:nvSpPr>
        <p:spPr>
          <a:xfrm>
            <a:off x="1135620"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26</a:t>
            </a:r>
          </a:p>
        </p:txBody>
      </p:sp>
      <p:sp>
        <p:nvSpPr>
          <p:cNvPr id="14" name="TextBox 12">
            <a:extLst>
              <a:ext uri="{FF2B5EF4-FFF2-40B4-BE49-F238E27FC236}">
                <a16:creationId xmlns:a16="http://schemas.microsoft.com/office/drawing/2014/main" id="{66BD86F9-62D3-D9D4-593F-68652F4A5F3A}"/>
              </a:ext>
            </a:extLst>
          </p:cNvPr>
          <p:cNvSpPr txBox="1"/>
          <p:nvPr/>
        </p:nvSpPr>
        <p:spPr>
          <a:xfrm>
            <a:off x="1028700" y="2714466"/>
            <a:ext cx="8801100" cy="3889013"/>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en-US" sz="2600" b="1"/>
              <a:t>Optimization for accuracy</a:t>
            </a:r>
            <a:r>
              <a:rPr lang="en-US" sz="2600"/>
              <a:t>, not interpretability </a:t>
            </a:r>
          </a:p>
          <a:p>
            <a:pPr marL="342900" indent="-342900">
              <a:lnSpc>
                <a:spcPct val="200000"/>
              </a:lnSpc>
              <a:buFont typeface="Arial" panose="020B0604020202020204" pitchFamily="34" charset="0"/>
              <a:buChar char="•"/>
            </a:pPr>
            <a:r>
              <a:rPr lang="en-US" sz="2600" b="1"/>
              <a:t>Potential for complex rules</a:t>
            </a:r>
            <a:r>
              <a:rPr lang="en-US" sz="2600"/>
              <a:t> with redundant conditions </a:t>
            </a:r>
          </a:p>
          <a:p>
            <a:pPr marL="342900" indent="-342900">
              <a:lnSpc>
                <a:spcPct val="200000"/>
              </a:lnSpc>
              <a:buFont typeface="Arial" panose="020B0604020202020204" pitchFamily="34" charset="0"/>
              <a:buChar char="•"/>
            </a:pPr>
            <a:r>
              <a:rPr lang="en-US" sz="2600" b="1"/>
              <a:t>Overfitting</a:t>
            </a:r>
            <a:r>
              <a:rPr lang="en-US" sz="2600"/>
              <a:t> can create overly specific paths </a:t>
            </a:r>
          </a:p>
          <a:p>
            <a:pPr marL="342900" indent="-342900">
              <a:lnSpc>
                <a:spcPct val="200000"/>
              </a:lnSpc>
              <a:buFont typeface="Arial" panose="020B0604020202020204" pitchFamily="34" charset="0"/>
              <a:buChar char="•"/>
            </a:pPr>
            <a:r>
              <a:rPr lang="en-US" sz="2600" b="1"/>
              <a:t>Instability</a:t>
            </a:r>
            <a:r>
              <a:rPr lang="en-US" sz="2600"/>
              <a:t> - small data changes can drastically alter structure</a:t>
            </a:r>
          </a:p>
          <a:p>
            <a:pPr marL="342900" indent="-342900">
              <a:lnSpc>
                <a:spcPct val="200000"/>
              </a:lnSpc>
              <a:buFont typeface="Arial" panose="020B0604020202020204" pitchFamily="34" charset="0"/>
              <a:buChar char="•"/>
            </a:pPr>
            <a:r>
              <a:rPr lang="en-US" sz="2600" b="1"/>
              <a:t>Limited expressiveness</a:t>
            </a:r>
            <a:r>
              <a:rPr lang="en-US" sz="2600"/>
              <a:t> - only axis-aligned splits</a:t>
            </a:r>
            <a:endParaRPr lang="en-US" sz="2600">
              <a:solidFill>
                <a:srgbClr val="000000"/>
              </a:solidFill>
              <a:ea typeface="Outfit"/>
              <a:cs typeface="Outfit"/>
              <a:sym typeface="Outfit"/>
            </a:endParaRPr>
          </a:p>
        </p:txBody>
      </p:sp>
      <p:sp>
        <p:nvSpPr>
          <p:cNvPr id="8" name="TextBox 8">
            <a:extLst>
              <a:ext uri="{FF2B5EF4-FFF2-40B4-BE49-F238E27FC236}">
                <a16:creationId xmlns:a16="http://schemas.microsoft.com/office/drawing/2014/main" id="{763C4EE2-196C-0525-D93F-3B6534E8B016}"/>
              </a:ext>
            </a:extLst>
          </p:cNvPr>
          <p:cNvSpPr txBox="1"/>
          <p:nvPr/>
        </p:nvSpPr>
        <p:spPr>
          <a:xfrm>
            <a:off x="1028700" y="1236622"/>
            <a:ext cx="9029700"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Limitations of Standard Trees</a:t>
            </a:r>
          </a:p>
        </p:txBody>
      </p:sp>
      <p:pic>
        <p:nvPicPr>
          <p:cNvPr id="13" name="Picture 12" descr="A screen shot of a graph&#10;&#10;AI-generated content may be incorrect.">
            <a:extLst>
              <a:ext uri="{FF2B5EF4-FFF2-40B4-BE49-F238E27FC236}">
                <a16:creationId xmlns:a16="http://schemas.microsoft.com/office/drawing/2014/main" id="{2ED330EF-6301-B5A1-0AC9-934D9D742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2604" y="1228586"/>
            <a:ext cx="6376696" cy="7891602"/>
          </a:xfrm>
          <a:prstGeom prst="rect">
            <a:avLst/>
          </a:prstGeom>
        </p:spPr>
      </p:pic>
    </p:spTree>
    <p:extLst>
      <p:ext uri="{BB962C8B-B14F-4D97-AF65-F5344CB8AC3E}">
        <p14:creationId xmlns:p14="http://schemas.microsoft.com/office/powerpoint/2010/main" val="130612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764FE-F22A-A41E-C288-916BABD12B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22B1CE-9BDC-2946-405B-F1760537E6B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a:p>
        </p:txBody>
      </p:sp>
      <p:sp>
        <p:nvSpPr>
          <p:cNvPr id="3" name="TextBox 3">
            <a:extLst>
              <a:ext uri="{FF2B5EF4-FFF2-40B4-BE49-F238E27FC236}">
                <a16:creationId xmlns:a16="http://schemas.microsoft.com/office/drawing/2014/main" id="{889F69E9-06DD-F442-742D-9BE264F7B641}"/>
              </a:ext>
            </a:extLst>
          </p:cNvPr>
          <p:cNvSpPr txBox="1"/>
          <p:nvPr/>
        </p:nvSpPr>
        <p:spPr>
          <a:xfrm>
            <a:off x="1028700" y="4479925"/>
            <a:ext cx="16725900" cy="1164806"/>
          </a:xfrm>
          <a:prstGeom prst="rect">
            <a:avLst/>
          </a:prstGeom>
        </p:spPr>
        <p:txBody>
          <a:bodyPr wrap="square" lIns="0" tIns="0" rIns="0" bIns="0" rtlCol="0" anchor="t">
            <a:spAutoFit/>
          </a:bodyPr>
          <a:lstStyle/>
          <a:p>
            <a:pPr>
              <a:lnSpc>
                <a:spcPts val="9799"/>
              </a:lnSpc>
            </a:pPr>
            <a:r>
              <a:rPr lang="en-US" sz="6999">
                <a:solidFill>
                  <a:srgbClr val="FFFFFF"/>
                </a:solidFill>
                <a:latin typeface="Outfit"/>
                <a:ea typeface="Outfit"/>
                <a:cs typeface="Outfit"/>
                <a:sym typeface="Outfit"/>
              </a:rPr>
              <a:t>Section 03: Beyond Trees</a:t>
            </a:r>
          </a:p>
        </p:txBody>
      </p:sp>
      <p:sp>
        <p:nvSpPr>
          <p:cNvPr id="5" name="AutoShape 5">
            <a:extLst>
              <a:ext uri="{FF2B5EF4-FFF2-40B4-BE49-F238E27FC236}">
                <a16:creationId xmlns:a16="http://schemas.microsoft.com/office/drawing/2014/main" id="{BE121F79-B88E-AAFD-606F-0E0B4072B451}"/>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69C4E5CF-6A75-7824-B0EF-2B8FBD670EE2}"/>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a:p>
        </p:txBody>
      </p:sp>
      <p:sp>
        <p:nvSpPr>
          <p:cNvPr id="4" name="Slide Number Placeholder 3">
            <a:extLst>
              <a:ext uri="{FF2B5EF4-FFF2-40B4-BE49-F238E27FC236}">
                <a16:creationId xmlns:a16="http://schemas.microsoft.com/office/drawing/2014/main" id="{5A48D3C8-978F-70C4-D3AA-11B94C4BE478}"/>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665088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BD8F8-0966-E9A5-0FEA-07D2B01FE2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0B6BDCD-3EAC-641D-C4E9-746C1B04D8E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84B87C9C-8F2C-F623-B39C-D219B7E7C2D0}"/>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D140F5ED-27A6-78B5-E562-CA6C8C709A9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5EC94004-09D6-48A8-84E6-7FB982FE0AD1}"/>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F00EA32B-416D-08EC-68DF-8F60C07E9C98}"/>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459EC062-A63F-C046-6F12-C6BAB5C1C6CE}"/>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1DEDA1A2-4FD3-6F8E-2885-5616F590C194}"/>
              </a:ext>
            </a:extLst>
          </p:cNvPr>
          <p:cNvSpPr txBox="1"/>
          <p:nvPr/>
        </p:nvSpPr>
        <p:spPr>
          <a:xfrm>
            <a:off x="1028699" y="1236622"/>
            <a:ext cx="16230599"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Python Packages for Rule-Based Modeling</a:t>
            </a:r>
          </a:p>
        </p:txBody>
      </p:sp>
      <p:sp>
        <p:nvSpPr>
          <p:cNvPr id="9" name="TextBox 9">
            <a:extLst>
              <a:ext uri="{FF2B5EF4-FFF2-40B4-BE49-F238E27FC236}">
                <a16:creationId xmlns:a16="http://schemas.microsoft.com/office/drawing/2014/main" id="{6D2BBDEB-FC2F-E12F-4F26-977B7ABD5E56}"/>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9" name="TextBox 18">
            <a:extLst>
              <a:ext uri="{FF2B5EF4-FFF2-40B4-BE49-F238E27FC236}">
                <a16:creationId xmlns:a16="http://schemas.microsoft.com/office/drawing/2014/main" id="{6FA523D3-843E-6E91-D0CA-3BE08AFF0D1D}"/>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Beyond Trees</a:t>
            </a:r>
          </a:p>
        </p:txBody>
      </p:sp>
      <p:sp>
        <p:nvSpPr>
          <p:cNvPr id="22" name="TextBox 9">
            <a:extLst>
              <a:ext uri="{FF2B5EF4-FFF2-40B4-BE49-F238E27FC236}">
                <a16:creationId xmlns:a16="http://schemas.microsoft.com/office/drawing/2014/main" id="{97CA99BD-795C-8DC5-B080-D90F3C100F9B}"/>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28</a:t>
            </a:r>
          </a:p>
        </p:txBody>
      </p:sp>
      <p:pic>
        <p:nvPicPr>
          <p:cNvPr id="12" name="Picture 11" descr="A screenshot of a computer&#10;&#10;AI-generated content may be incorrect.">
            <a:extLst>
              <a:ext uri="{FF2B5EF4-FFF2-40B4-BE49-F238E27FC236}">
                <a16:creationId xmlns:a16="http://schemas.microsoft.com/office/drawing/2014/main" id="{BBA24B79-ADEC-22CD-7820-B6A2BD15A2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699" y="2294644"/>
            <a:ext cx="7772400" cy="4205067"/>
          </a:xfrm>
          <a:prstGeom prst="rect">
            <a:avLst/>
          </a:prstGeom>
        </p:spPr>
      </p:pic>
      <p:grpSp>
        <p:nvGrpSpPr>
          <p:cNvPr id="21" name="Group 20">
            <a:extLst>
              <a:ext uri="{FF2B5EF4-FFF2-40B4-BE49-F238E27FC236}">
                <a16:creationId xmlns:a16="http://schemas.microsoft.com/office/drawing/2014/main" id="{E615791C-4C0A-6637-8D3B-9C1FC1E06698}"/>
              </a:ext>
            </a:extLst>
          </p:cNvPr>
          <p:cNvGrpSpPr/>
          <p:nvPr/>
        </p:nvGrpSpPr>
        <p:grpSpPr>
          <a:xfrm>
            <a:off x="1028699" y="2281892"/>
            <a:ext cx="16230604" cy="6890682"/>
            <a:chOff x="1028699" y="2281892"/>
            <a:chExt cx="16230604" cy="6890682"/>
          </a:xfrm>
        </p:grpSpPr>
        <p:pic>
          <p:nvPicPr>
            <p:cNvPr id="15" name="Picture 14" descr="A screenshot of a computer&#10;&#10;AI-generated content may be incorrect.">
              <a:extLst>
                <a:ext uri="{FF2B5EF4-FFF2-40B4-BE49-F238E27FC236}">
                  <a16:creationId xmlns:a16="http://schemas.microsoft.com/office/drawing/2014/main" id="{3420F1F1-0781-5C16-9D59-4EB8A58C111F}"/>
                </a:ext>
              </a:extLst>
            </p:cNvPr>
            <p:cNvPicPr>
              <a:picLocks noChangeAspect="1"/>
            </p:cNvPicPr>
            <p:nvPr/>
          </p:nvPicPr>
          <p:blipFill>
            <a:blip r:embed="rId4" cstate="print">
              <a:extLst>
                <a:ext uri="{28A0092B-C50C-407E-A947-70E740481C1C}">
                  <a14:useLocalDpi xmlns:a14="http://schemas.microsoft.com/office/drawing/2010/main" val="0"/>
                </a:ext>
              </a:extLst>
            </a:blip>
            <a:srcRect b="12416"/>
            <a:stretch>
              <a:fillRect/>
            </a:stretch>
          </p:blipFill>
          <p:spPr>
            <a:xfrm>
              <a:off x="9363232" y="2281892"/>
              <a:ext cx="7772400" cy="4205063"/>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B50F4FC4-3C92-433C-5B4E-40112B958618}"/>
                </a:ext>
              </a:extLst>
            </p:cNvPr>
            <p:cNvPicPr>
              <a:picLocks noChangeAspect="1"/>
            </p:cNvPicPr>
            <p:nvPr/>
          </p:nvPicPr>
          <p:blipFill>
            <a:blip r:embed="rId5" cstate="print">
              <a:extLst>
                <a:ext uri="{28A0092B-C50C-407E-A947-70E740481C1C}">
                  <a14:useLocalDpi xmlns:a14="http://schemas.microsoft.com/office/drawing/2010/main" val="0"/>
                </a:ext>
              </a:extLst>
            </a:blip>
            <a:srcRect b="52331"/>
            <a:stretch>
              <a:fillRect/>
            </a:stretch>
          </p:blipFill>
          <p:spPr>
            <a:xfrm>
              <a:off x="1028699" y="7099971"/>
              <a:ext cx="7772400" cy="2057682"/>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DDA09750-9B8C-FE96-1D47-FE20C2EFE62F}"/>
                </a:ext>
              </a:extLst>
            </p:cNvPr>
            <p:cNvPicPr>
              <a:picLocks noChangeAspect="1"/>
            </p:cNvPicPr>
            <p:nvPr/>
          </p:nvPicPr>
          <p:blipFill>
            <a:blip r:embed="rId6" cstate="print">
              <a:extLst>
                <a:ext uri="{28A0092B-C50C-407E-A947-70E740481C1C}">
                  <a14:useLocalDpi xmlns:a14="http://schemas.microsoft.com/office/drawing/2010/main" val="0"/>
                </a:ext>
              </a:extLst>
            </a:blip>
            <a:srcRect b="54663"/>
            <a:stretch>
              <a:fillRect/>
            </a:stretch>
          </p:blipFill>
          <p:spPr>
            <a:xfrm>
              <a:off x="9486903" y="6990164"/>
              <a:ext cx="7772400" cy="2182410"/>
            </a:xfrm>
            <a:prstGeom prst="rect">
              <a:avLst/>
            </a:prstGeom>
          </p:spPr>
        </p:pic>
      </p:grpSp>
    </p:spTree>
    <p:extLst>
      <p:ext uri="{BB962C8B-B14F-4D97-AF65-F5344CB8AC3E}">
        <p14:creationId xmlns:p14="http://schemas.microsoft.com/office/powerpoint/2010/main" val="29127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2B799-6BC1-4DC3-841F-596A85EC9A5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2D82FD3-AE0D-9D86-1EB1-B1C96C22394C}"/>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6A589783-A716-03C1-3C18-341BDBFD79E1}"/>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0AF80798-E640-E139-F14B-BBC8183151F7}"/>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7E8AD70-7896-837D-DA3F-210A66FB6B3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4D2F2A6D-03C2-CDCB-7C0E-5412F6DB1EE2}"/>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F1F85DD3-83EB-CA4D-DBCA-F5971C8DF319}"/>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BFF679F3-A81E-9D10-8574-D6268CF1F9C9}"/>
              </a:ext>
            </a:extLst>
          </p:cNvPr>
          <p:cNvSpPr txBox="1"/>
          <p:nvPr/>
        </p:nvSpPr>
        <p:spPr>
          <a:xfrm>
            <a:off x="1028700" y="1236622"/>
            <a:ext cx="81153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Rule-Based Model Family: The Natural Explainers</a:t>
            </a:r>
          </a:p>
        </p:txBody>
      </p:sp>
      <p:sp>
        <p:nvSpPr>
          <p:cNvPr id="9" name="TextBox 9">
            <a:extLst>
              <a:ext uri="{FF2B5EF4-FFF2-40B4-BE49-F238E27FC236}">
                <a16:creationId xmlns:a16="http://schemas.microsoft.com/office/drawing/2014/main" id="{52EBE46E-C686-99C1-BEFC-A63AB235E90E}"/>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2D1411A6-AE67-0980-CB28-0D43B6E2C927}"/>
              </a:ext>
            </a:extLst>
          </p:cNvPr>
          <p:cNvSpPr txBox="1"/>
          <p:nvPr/>
        </p:nvSpPr>
        <p:spPr>
          <a:xfrm>
            <a:off x="1028700" y="2714466"/>
            <a:ext cx="9944100" cy="4689232"/>
          </a:xfrm>
          <a:prstGeom prst="rect">
            <a:avLst/>
          </a:prstGeom>
        </p:spPr>
        <p:txBody>
          <a:bodyPr wrap="square" lIns="0" tIns="0" rIns="0" bIns="0" rtlCol="0" anchor="t">
            <a:spAutoFit/>
          </a:bodyPr>
          <a:lstStyle/>
          <a:p>
            <a:pPr>
              <a:lnSpc>
                <a:spcPct val="200000"/>
              </a:lnSpc>
            </a:pP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solidFill>
                  <a:srgbClr val="000000"/>
                </a:solidFill>
                <a:ea typeface="Outfit"/>
                <a:cs typeface="Outfit"/>
                <a:sym typeface="Outfit"/>
              </a:rPr>
              <a:t>Rule Sets: </a:t>
            </a:r>
            <a:r>
              <a:rPr lang="en-US" sz="2600">
                <a:solidFill>
                  <a:srgbClr val="000000"/>
                </a:solidFill>
                <a:ea typeface="Outfit"/>
                <a:cs typeface="Outfit"/>
                <a:sym typeface="Outfit"/>
              </a:rPr>
              <a:t>Unordered collections of weighted rules.</a:t>
            </a:r>
          </a:p>
          <a:p>
            <a:pPr marL="342900" indent="-342900">
              <a:lnSpc>
                <a:spcPct val="200000"/>
              </a:lnSpc>
              <a:buFont typeface="Arial" panose="020B0604020202020204" pitchFamily="34" charset="0"/>
              <a:buChar char="•"/>
            </a:pPr>
            <a:r>
              <a:rPr lang="en-US" sz="2600" b="1">
                <a:solidFill>
                  <a:srgbClr val="000000"/>
                </a:solidFill>
                <a:ea typeface="Outfit"/>
                <a:cs typeface="Outfit"/>
                <a:sym typeface="Outfit"/>
              </a:rPr>
              <a:t>Rule Lists: </a:t>
            </a:r>
            <a:r>
              <a:rPr lang="en-US" sz="2600">
                <a:solidFill>
                  <a:srgbClr val="000000"/>
                </a:solidFill>
                <a:ea typeface="Outfit"/>
                <a:cs typeface="Outfit"/>
                <a:sym typeface="Outfit"/>
              </a:rPr>
              <a:t>Ordered decision lists with precedence.</a:t>
            </a:r>
          </a:p>
          <a:p>
            <a:pPr marL="342900" indent="-342900">
              <a:lnSpc>
                <a:spcPct val="200000"/>
              </a:lnSpc>
              <a:buFont typeface="Arial" panose="020B0604020202020204" pitchFamily="34" charset="0"/>
              <a:buChar char="•"/>
            </a:pPr>
            <a:r>
              <a:rPr lang="en-US" sz="2600" b="1">
                <a:solidFill>
                  <a:srgbClr val="000000"/>
                </a:solidFill>
                <a:ea typeface="Outfit"/>
                <a:cs typeface="Outfit"/>
                <a:sym typeface="Outfit"/>
              </a:rPr>
              <a:t>Rule Trees: </a:t>
            </a:r>
            <a:r>
              <a:rPr lang="en-US" sz="2600">
                <a:solidFill>
                  <a:srgbClr val="000000"/>
                </a:solidFill>
                <a:ea typeface="Outfit"/>
                <a:cs typeface="Outfit"/>
                <a:sym typeface="Outfit"/>
              </a:rPr>
              <a:t>Interpretability-optimized tree algorithms.</a:t>
            </a:r>
          </a:p>
          <a:p>
            <a:pPr marL="342900" indent="-342900">
              <a:lnSpc>
                <a:spcPct val="200000"/>
              </a:lnSpc>
              <a:buFont typeface="Arial" panose="020B0604020202020204" pitchFamily="34" charset="0"/>
              <a:buChar char="•"/>
            </a:pPr>
            <a:r>
              <a:rPr lang="en-US" sz="2600" b="1">
                <a:solidFill>
                  <a:srgbClr val="000000"/>
                </a:solidFill>
                <a:ea typeface="Outfit"/>
                <a:cs typeface="Outfit"/>
                <a:sym typeface="Outfit"/>
              </a:rPr>
              <a:t>Hybrid Models: </a:t>
            </a:r>
            <a:r>
              <a:rPr lang="en-US" sz="2600">
                <a:solidFill>
                  <a:srgbClr val="000000"/>
                </a:solidFill>
                <a:ea typeface="Outfit"/>
                <a:cs typeface="Outfit"/>
                <a:sym typeface="Outfit"/>
              </a:rPr>
              <a:t>Combining multiple approaches including…</a:t>
            </a:r>
          </a:p>
          <a:p>
            <a:pPr marL="342900" indent="-342900">
              <a:lnSpc>
                <a:spcPct val="200000"/>
              </a:lnSpc>
              <a:buFont typeface="Arial" panose="020B0604020202020204" pitchFamily="34" charset="0"/>
              <a:buChar char="•"/>
            </a:pPr>
            <a:r>
              <a:rPr lang="en-US" sz="2600" b="1">
                <a:solidFill>
                  <a:srgbClr val="000000"/>
                </a:solidFill>
                <a:ea typeface="Outfit"/>
                <a:cs typeface="Outfit"/>
                <a:sym typeface="Outfit"/>
              </a:rPr>
              <a:t>Algebraic Models: </a:t>
            </a:r>
            <a:r>
              <a:rPr lang="en-US" sz="2600">
                <a:solidFill>
                  <a:srgbClr val="000000"/>
                </a:solidFill>
                <a:ea typeface="Outfit"/>
                <a:cs typeface="Outfit"/>
                <a:sym typeface="Outfit"/>
              </a:rPr>
              <a:t>Leverages linear or symbolic regression components.</a:t>
            </a:r>
          </a:p>
        </p:txBody>
      </p:sp>
      <p:sp>
        <p:nvSpPr>
          <p:cNvPr id="19" name="TextBox 18">
            <a:extLst>
              <a:ext uri="{FF2B5EF4-FFF2-40B4-BE49-F238E27FC236}">
                <a16:creationId xmlns:a16="http://schemas.microsoft.com/office/drawing/2014/main" id="{A8C28349-DA80-9955-3366-188B49324767}"/>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Beyond Trees</a:t>
            </a:r>
          </a:p>
        </p:txBody>
      </p:sp>
      <p:sp>
        <p:nvSpPr>
          <p:cNvPr id="22" name="TextBox 9">
            <a:extLst>
              <a:ext uri="{FF2B5EF4-FFF2-40B4-BE49-F238E27FC236}">
                <a16:creationId xmlns:a16="http://schemas.microsoft.com/office/drawing/2014/main" id="{E8B22721-C651-BB7D-EE8B-5D4B4D52A9BF}"/>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29</a:t>
            </a:r>
          </a:p>
        </p:txBody>
      </p:sp>
      <p:pic>
        <p:nvPicPr>
          <p:cNvPr id="11" name="Picture 10" descr="A collage of graphs and equations&#10;&#10;AI-generated content may be incorrect.">
            <a:extLst>
              <a:ext uri="{FF2B5EF4-FFF2-40B4-BE49-F238E27FC236}">
                <a16:creationId xmlns:a16="http://schemas.microsoft.com/office/drawing/2014/main" id="{08D10D07-07FC-1604-C7B2-7F1A7715F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7050" y="1221319"/>
            <a:ext cx="5952250" cy="7936333"/>
          </a:xfrm>
          <a:prstGeom prst="rect">
            <a:avLst/>
          </a:prstGeom>
        </p:spPr>
      </p:pic>
    </p:spTree>
    <p:extLst>
      <p:ext uri="{BB962C8B-B14F-4D97-AF65-F5344CB8AC3E}">
        <p14:creationId xmlns:p14="http://schemas.microsoft.com/office/powerpoint/2010/main" val="4159970829"/>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69AAF79-6D66-69C5-BD51-FDD29B8074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A81F84-2D78-7067-E996-43BDCAEACF87}"/>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a:p>
        </p:txBody>
      </p:sp>
      <p:grpSp>
        <p:nvGrpSpPr>
          <p:cNvPr id="6" name="Group 6">
            <a:extLst>
              <a:ext uri="{FF2B5EF4-FFF2-40B4-BE49-F238E27FC236}">
                <a16:creationId xmlns:a16="http://schemas.microsoft.com/office/drawing/2014/main" id="{B5B9B130-F8D1-289C-66E6-A64112B01F50}"/>
              </a:ext>
            </a:extLst>
          </p:cNvPr>
          <p:cNvGrpSpPr/>
          <p:nvPr/>
        </p:nvGrpSpPr>
        <p:grpSpPr>
          <a:xfrm>
            <a:off x="2514600" y="3395165"/>
            <a:ext cx="2791564" cy="2791564"/>
            <a:chOff x="0" y="0"/>
            <a:chExt cx="812800" cy="812800"/>
          </a:xfrm>
        </p:grpSpPr>
        <p:sp>
          <p:nvSpPr>
            <p:cNvPr id="7" name="Freeform 7">
              <a:extLst>
                <a:ext uri="{FF2B5EF4-FFF2-40B4-BE49-F238E27FC236}">
                  <a16:creationId xmlns:a16="http://schemas.microsoft.com/office/drawing/2014/main" id="{08A1FDFE-9ECA-22F9-EC97-F07C8A7982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p:spPr>
          <p:txBody>
            <a:bodyPr/>
            <a:lstStyle/>
            <a:p>
              <a:endParaRPr lang="en-US"/>
            </a:p>
          </p:txBody>
        </p:sp>
        <p:sp>
          <p:nvSpPr>
            <p:cNvPr id="8" name="TextBox 8">
              <a:extLst>
                <a:ext uri="{FF2B5EF4-FFF2-40B4-BE49-F238E27FC236}">
                  <a16:creationId xmlns:a16="http://schemas.microsoft.com/office/drawing/2014/main" id="{A381B9E1-9036-65F2-9545-BC5B075F26A2}"/>
                </a:ext>
              </a:extLst>
            </p:cNvPr>
            <p:cNvSpPr txBox="1"/>
            <p:nvPr/>
          </p:nvSpPr>
          <p:spPr>
            <a:xfrm>
              <a:off x="76200" y="66675"/>
              <a:ext cx="660400" cy="669925"/>
            </a:xfrm>
            <a:prstGeom prst="rect">
              <a:avLst/>
            </a:prstGeom>
          </p:spPr>
          <p:txBody>
            <a:bodyPr lIns="10997" tIns="10997" rIns="10997" bIns="10997" rtlCol="0" anchor="ctr"/>
            <a:lstStyle/>
            <a:p>
              <a:pPr algn="ctr">
                <a:lnSpc>
                  <a:spcPts val="212"/>
                </a:lnSpc>
                <a:spcBef>
                  <a:spcPct val="0"/>
                </a:spcBef>
              </a:pPr>
              <a:endParaRPr/>
            </a:p>
          </p:txBody>
        </p:sp>
      </p:grpSp>
      <p:grpSp>
        <p:nvGrpSpPr>
          <p:cNvPr id="9" name="Group 9">
            <a:extLst>
              <a:ext uri="{FF2B5EF4-FFF2-40B4-BE49-F238E27FC236}">
                <a16:creationId xmlns:a16="http://schemas.microsoft.com/office/drawing/2014/main" id="{6BD67538-A61A-EF01-0B7F-70035823EA76}"/>
              </a:ext>
            </a:extLst>
          </p:cNvPr>
          <p:cNvGrpSpPr>
            <a:grpSpLocks noChangeAspect="1"/>
          </p:cNvGrpSpPr>
          <p:nvPr/>
        </p:nvGrpSpPr>
        <p:grpSpPr>
          <a:xfrm>
            <a:off x="2688336" y="3553346"/>
            <a:ext cx="2442495" cy="2442485"/>
            <a:chOff x="0" y="0"/>
            <a:chExt cx="6350000" cy="6349975"/>
          </a:xfrm>
        </p:grpSpPr>
        <p:sp>
          <p:nvSpPr>
            <p:cNvPr id="10" name="Freeform 10">
              <a:extLst>
                <a:ext uri="{FF2B5EF4-FFF2-40B4-BE49-F238E27FC236}">
                  <a16:creationId xmlns:a16="http://schemas.microsoft.com/office/drawing/2014/main" id="{135EA195-CDC4-DEF0-8373-9C04037D769D}"/>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sp>
        <p:nvSpPr>
          <p:cNvPr id="14" name="TextBox 14">
            <a:extLst>
              <a:ext uri="{FF2B5EF4-FFF2-40B4-BE49-F238E27FC236}">
                <a16:creationId xmlns:a16="http://schemas.microsoft.com/office/drawing/2014/main" id="{8A9EC0EE-EAD3-A223-0B45-40646F8EBC7F}"/>
              </a:ext>
            </a:extLst>
          </p:cNvPr>
          <p:cNvSpPr txBox="1"/>
          <p:nvPr/>
        </p:nvSpPr>
        <p:spPr>
          <a:xfrm>
            <a:off x="2170922" y="6200273"/>
            <a:ext cx="3478918" cy="613410"/>
          </a:xfrm>
          <a:prstGeom prst="rect">
            <a:avLst/>
          </a:prstGeom>
        </p:spPr>
        <p:txBody>
          <a:bodyPr lIns="0" tIns="0" rIns="0" bIns="0" rtlCol="0" anchor="t">
            <a:spAutoFit/>
          </a:bodyPr>
          <a:lstStyle/>
          <a:p>
            <a:pPr algn="ctr">
              <a:lnSpc>
                <a:spcPts val="5040"/>
              </a:lnSpc>
              <a:spcBef>
                <a:spcPct val="0"/>
              </a:spcBef>
            </a:pPr>
            <a:r>
              <a:rPr lang="en-US" sz="3600">
                <a:solidFill>
                  <a:srgbClr val="FFFFFF"/>
                </a:solidFill>
                <a:latin typeface="Outfit"/>
                <a:ea typeface="Outfit"/>
                <a:cs typeface="Outfit"/>
                <a:sym typeface="Outfit"/>
              </a:rPr>
              <a:t>Serg Masís</a:t>
            </a:r>
          </a:p>
        </p:txBody>
      </p:sp>
      <p:sp>
        <p:nvSpPr>
          <p:cNvPr id="16" name="TextBox 16">
            <a:extLst>
              <a:ext uri="{FF2B5EF4-FFF2-40B4-BE49-F238E27FC236}">
                <a16:creationId xmlns:a16="http://schemas.microsoft.com/office/drawing/2014/main" id="{0DCEDB19-32D9-0D0F-5518-777CE3D1067C}"/>
              </a:ext>
            </a:extLst>
          </p:cNvPr>
          <p:cNvSpPr txBox="1"/>
          <p:nvPr/>
        </p:nvSpPr>
        <p:spPr>
          <a:xfrm>
            <a:off x="2170922" y="6867993"/>
            <a:ext cx="3478918" cy="403252"/>
          </a:xfrm>
          <a:prstGeom prst="rect">
            <a:avLst/>
          </a:prstGeom>
        </p:spPr>
        <p:txBody>
          <a:bodyPr lIns="0" tIns="0" rIns="0" bIns="0" rtlCol="0" anchor="t">
            <a:spAutoFit/>
          </a:bodyPr>
          <a:lstStyle/>
          <a:p>
            <a:pPr algn="ctr">
              <a:lnSpc>
                <a:spcPts val="3359"/>
              </a:lnSpc>
            </a:pPr>
            <a:r>
              <a:rPr lang="en-US" sz="2400">
                <a:solidFill>
                  <a:srgbClr val="FFFFFF"/>
                </a:solidFill>
                <a:latin typeface="Outfit"/>
                <a:ea typeface="Outfit"/>
                <a:cs typeface="Outfit"/>
                <a:sym typeface="Outfit"/>
              </a:rPr>
              <a:t>Principal AI Scientist</a:t>
            </a:r>
          </a:p>
        </p:txBody>
      </p:sp>
      <p:sp>
        <p:nvSpPr>
          <p:cNvPr id="17" name="AutoShape 17">
            <a:extLst>
              <a:ext uri="{FF2B5EF4-FFF2-40B4-BE49-F238E27FC236}">
                <a16:creationId xmlns:a16="http://schemas.microsoft.com/office/drawing/2014/main" id="{5BD13993-F342-A411-A295-6A7DBFD05D77}"/>
              </a:ext>
            </a:extLst>
          </p:cNvPr>
          <p:cNvSpPr/>
          <p:nvPr/>
        </p:nvSpPr>
        <p:spPr>
          <a:xfrm>
            <a:off x="2170922" y="6831313"/>
            <a:ext cx="3415861" cy="19050"/>
          </a:xfrm>
          <a:prstGeom prst="line">
            <a:avLst/>
          </a:prstGeom>
          <a:ln w="38100" cap="flat">
            <a:solidFill>
              <a:srgbClr val="FFFFFF"/>
            </a:solidFill>
            <a:prstDash val="solid"/>
            <a:headEnd type="none" w="sm" len="sm"/>
            <a:tailEnd type="none" w="sm" len="sm"/>
          </a:ln>
        </p:spPr>
        <p:txBody>
          <a:bodyPr/>
          <a:lstStyle/>
          <a:p>
            <a:endParaRPr lang="en-US"/>
          </a:p>
        </p:txBody>
      </p:sp>
      <p:sp>
        <p:nvSpPr>
          <p:cNvPr id="18" name="Title 10">
            <a:extLst>
              <a:ext uri="{FF2B5EF4-FFF2-40B4-BE49-F238E27FC236}">
                <a16:creationId xmlns:a16="http://schemas.microsoft.com/office/drawing/2014/main" id="{C115DDE0-6B3D-18AA-AB37-E7D8A14C9C46}"/>
              </a:ext>
            </a:extLst>
          </p:cNvPr>
          <p:cNvSpPr txBox="1">
            <a:spLocks/>
          </p:cNvSpPr>
          <p:nvPr/>
        </p:nvSpPr>
        <p:spPr>
          <a:xfrm>
            <a:off x="8566806" y="2491849"/>
            <a:ext cx="5640900" cy="903316"/>
          </a:xfrm>
          <a:prstGeom prst="rect">
            <a:avLst/>
          </a:prstGeom>
        </p:spPr>
        <p:txBody>
          <a:bodyPr vert="horz"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l-PL" dirty="0" err="1">
                <a:solidFill>
                  <a:schemeClr val="bg1"/>
                </a:solidFill>
              </a:rPr>
              <a:t>Abou</a:t>
            </a:r>
            <a:r>
              <a:rPr lang="en-US" dirty="0">
                <a:solidFill>
                  <a:schemeClr val="bg1"/>
                </a:solidFill>
              </a:rPr>
              <a:t>t</a:t>
            </a:r>
            <a:r>
              <a:rPr lang="pl-PL" dirty="0">
                <a:solidFill>
                  <a:srgbClr val="000000"/>
                </a:solidFill>
              </a:rPr>
              <a:t> </a:t>
            </a:r>
            <a:r>
              <a:rPr lang="en-US" dirty="0">
                <a:solidFill>
                  <a:srgbClr val="00CD8F"/>
                </a:solidFill>
              </a:rPr>
              <a:t>Serg </a:t>
            </a:r>
            <a:r>
              <a:rPr lang="en-US" dirty="0" err="1">
                <a:solidFill>
                  <a:srgbClr val="00CD8F"/>
                </a:solidFill>
              </a:rPr>
              <a:t>Masís</a:t>
            </a:r>
            <a:endParaRPr lang="en-US" dirty="0" err="1">
              <a:solidFill>
                <a:srgbClr val="00CD8F"/>
              </a:solidFill>
              <a:ea typeface="Calibri"/>
              <a:cs typeface="Calibri"/>
            </a:endParaRPr>
          </a:p>
        </p:txBody>
      </p:sp>
      <p:sp>
        <p:nvSpPr>
          <p:cNvPr id="19" name="Text Placeholder 11">
            <a:extLst>
              <a:ext uri="{FF2B5EF4-FFF2-40B4-BE49-F238E27FC236}">
                <a16:creationId xmlns:a16="http://schemas.microsoft.com/office/drawing/2014/main" id="{37273BFE-D528-2975-77E7-7CAFE278CA06}"/>
              </a:ext>
            </a:extLst>
          </p:cNvPr>
          <p:cNvSpPr txBox="1">
            <a:spLocks/>
          </p:cNvSpPr>
          <p:nvPr/>
        </p:nvSpPr>
        <p:spPr>
          <a:xfrm>
            <a:off x="7692009" y="3560030"/>
            <a:ext cx="8618019" cy="442256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pPr>
            <a:r>
              <a:rPr lang="en-US" sz="2000">
                <a:solidFill>
                  <a:schemeClr val="bg1"/>
                </a:solidFill>
                <a:latin typeface="Outfit" panose="020B0604020202020204" charset="0"/>
              </a:rPr>
              <a:t>Principal AI Scientist @ Syngenta, a leading agribusiness company with a mission to enhance global food security, working on AI-driven decision-making tools for farmers.</a:t>
            </a:r>
          </a:p>
          <a:p>
            <a:pPr>
              <a:spcBef>
                <a:spcPts val="1000"/>
              </a:spcBef>
            </a:pPr>
            <a:r>
              <a:rPr lang="en-US" sz="2000">
                <a:solidFill>
                  <a:schemeClr val="bg1"/>
                </a:solidFill>
                <a:latin typeface="Outfit" panose="020B0604020202020204" charset="0"/>
              </a:rPr>
              <a:t>Co-founded a recommendation engine startup, incubated by Harvard Innovation Labs, that combined the power of cloud computing and machine learning with principles in decision-making science to expose users to new places and events efficiently.</a:t>
            </a:r>
          </a:p>
          <a:p>
            <a:pPr>
              <a:spcBef>
                <a:spcPts val="1000"/>
              </a:spcBef>
            </a:pPr>
            <a:r>
              <a:rPr lang="en-US" sz="2000">
                <a:solidFill>
                  <a:schemeClr val="bg1"/>
                </a:solidFill>
                <a:latin typeface="Outfit" panose="020B0604020202020204" charset="0"/>
              </a:rPr>
              <a:t>Author of the Bestselling Packt book “</a:t>
            </a:r>
            <a:r>
              <a:rPr lang="en-US" sz="2000">
                <a:solidFill>
                  <a:srgbClr val="00CD8F"/>
                </a:solidFill>
                <a:latin typeface="Outfit" panose="020B0604020202020204" charset="0"/>
              </a:rPr>
              <a:t>Interpretable Machine Learning with Python</a:t>
            </a:r>
            <a:r>
              <a:rPr lang="en-US" sz="2000">
                <a:solidFill>
                  <a:schemeClr val="bg1"/>
                </a:solidFill>
                <a:latin typeface="Outfit" panose="020B0604020202020204" charset="0"/>
              </a:rPr>
              <a:t>” and co-author for the upcoming “</a:t>
            </a:r>
            <a:r>
              <a:rPr lang="en-US" sz="2000">
                <a:solidFill>
                  <a:srgbClr val="00CD8F"/>
                </a:solidFill>
                <a:latin typeface="Outfit" panose="020B0604020202020204" charset="0"/>
              </a:rPr>
              <a:t>Building Responsible AI with Python</a:t>
            </a:r>
            <a:r>
              <a:rPr lang="en-US" sz="2000">
                <a:solidFill>
                  <a:schemeClr val="bg1"/>
                </a:solidFill>
                <a:latin typeface="Outfit" panose="020B0604020202020204" charset="0"/>
              </a:rPr>
              <a:t>” with Dr. Ali Al-Sharif and Nicholas Schmidt.</a:t>
            </a:r>
          </a:p>
        </p:txBody>
      </p:sp>
      <p:pic>
        <p:nvPicPr>
          <p:cNvPr id="4" name="Picture 3" descr="A person wearing a microphone&#10;&#10;AI-generated content may be incorrect.">
            <a:extLst>
              <a:ext uri="{FF2B5EF4-FFF2-40B4-BE49-F238E27FC236}">
                <a16:creationId xmlns:a16="http://schemas.microsoft.com/office/drawing/2014/main" id="{6E71DC70-D929-30DD-DE53-1052995EA9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26972" y="3451351"/>
            <a:ext cx="2679192" cy="2679192"/>
          </a:xfrm>
          <a:prstGeom prst="ellipse">
            <a:avLst/>
          </a:prstGeom>
          <a:ln w="165100" cap="rnd">
            <a:solidFill>
              <a:srgbClr val="00CD8F"/>
            </a:solidFill>
            <a:prstDash val="solid"/>
          </a:ln>
          <a:effectLst>
            <a:outerShdw sx="1000" sy="1000" algn="bl" rotWithShape="0">
              <a:srgbClr val="000000"/>
            </a:outerShdw>
          </a:effectLst>
          <a:scene3d>
            <a:camera prst="perspectiveFront" fov="5400000"/>
            <a:lightRig rig="threePt" dir="t">
              <a:rot lat="0" lon="0" rev="19200000"/>
            </a:lightRig>
          </a:scene3d>
          <a:sp3d extrusionH="25400">
            <a:bevelT w="0" h="0" prst="hardEdge"/>
            <a:extrusionClr>
              <a:srgbClr val="000000"/>
            </a:extrusionClr>
          </a:sp3d>
        </p:spPr>
      </p:pic>
      <p:pic>
        <p:nvPicPr>
          <p:cNvPr id="4098" name="Picture 2">
            <a:extLst>
              <a:ext uri="{FF2B5EF4-FFF2-40B4-BE49-F238E27FC236}">
                <a16:creationId xmlns:a16="http://schemas.microsoft.com/office/drawing/2014/main" id="{E097CF0C-BC85-D74D-0C46-5404B4E9F54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15096" y="7088992"/>
            <a:ext cx="2749121" cy="33938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B879966-538B-9183-F9D2-C3F773EB7149}"/>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11" name="TextBox 15">
            <a:extLst>
              <a:ext uri="{FF2B5EF4-FFF2-40B4-BE49-F238E27FC236}">
                <a16:creationId xmlns:a16="http://schemas.microsoft.com/office/drawing/2014/main" id="{1D87AB8E-140A-CD85-B714-4DDDD542B64F}"/>
              </a:ext>
            </a:extLst>
          </p:cNvPr>
          <p:cNvSpPr txBox="1"/>
          <p:nvPr/>
        </p:nvSpPr>
        <p:spPr>
          <a:xfrm>
            <a:off x="1256705" y="9549449"/>
            <a:ext cx="800695" cy="405764"/>
          </a:xfrm>
          <a:prstGeom prst="rect">
            <a:avLst/>
          </a:prstGeom>
        </p:spPr>
        <p:txBody>
          <a:bodyPr wrap="square" lIns="0" tIns="0" rIns="0" bIns="0" rtlCol="0" anchor="t">
            <a:spAutoFit/>
          </a:bodyPr>
          <a:lstStyle/>
          <a:p>
            <a:pPr algn="ctr">
              <a:lnSpc>
                <a:spcPts val="3359"/>
              </a:lnSpc>
            </a:pPr>
            <a:r>
              <a:rPr lang="en-US" sz="2400">
                <a:solidFill>
                  <a:schemeClr val="bg1"/>
                </a:solidFill>
                <a:latin typeface="Outfit"/>
                <a:ea typeface="Outfit"/>
                <a:cs typeface="Outfit"/>
                <a:sym typeface="Outfit"/>
              </a:rPr>
              <a:t>Pg: 3</a:t>
            </a:r>
            <a:endParaRPr lang="en-US" sz="2400">
              <a:solidFill>
                <a:schemeClr val="bg1"/>
              </a:solidFill>
              <a:latin typeface="Outfit"/>
              <a:ea typeface="Outfit"/>
              <a:cs typeface="Outfit"/>
            </a:endParaRPr>
          </a:p>
        </p:txBody>
      </p:sp>
    </p:spTree>
    <p:extLst>
      <p:ext uri="{BB962C8B-B14F-4D97-AF65-F5344CB8AC3E}">
        <p14:creationId xmlns:p14="http://schemas.microsoft.com/office/powerpoint/2010/main" val="228539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900" decel="100000" fill="hold"/>
                                        <p:tgtEl>
                                          <p:spTgt spid="409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9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3768E-F6C6-C088-962F-6B685F65FE7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EDF562F-30E6-6BE0-5855-B03C42B3EC84}"/>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D979D593-42E1-64D6-0616-A5FAFBC45D16}"/>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E8490D86-A1F4-FDA9-DCAE-2901817F8EDF}"/>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ABBFCBED-DD8D-5092-928A-05858E2FC06F}"/>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B0BF6DA7-6A86-8256-EE81-3C775F06D34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A2D469B8-BEE3-E6EF-A463-8D5F1867B18B}"/>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4CE16347-0B64-96AA-2DFD-302DA57097F8}"/>
              </a:ext>
            </a:extLst>
          </p:cNvPr>
          <p:cNvSpPr txBox="1"/>
          <p:nvPr/>
        </p:nvSpPr>
        <p:spPr>
          <a:xfrm>
            <a:off x="1028700" y="1236622"/>
            <a:ext cx="99441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Rule Sets - Democratic Decision Making</a:t>
            </a:r>
          </a:p>
        </p:txBody>
      </p:sp>
      <p:sp>
        <p:nvSpPr>
          <p:cNvPr id="9" name="TextBox 9">
            <a:extLst>
              <a:ext uri="{FF2B5EF4-FFF2-40B4-BE49-F238E27FC236}">
                <a16:creationId xmlns:a16="http://schemas.microsoft.com/office/drawing/2014/main" id="{D52291B7-83C0-BF82-E46B-2EFA8FC5FC73}"/>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28F32912-EF95-75DC-9C2F-CCAA0F3BC513}"/>
              </a:ext>
            </a:extLst>
          </p:cNvPr>
          <p:cNvSpPr txBox="1"/>
          <p:nvPr/>
        </p:nvSpPr>
        <p:spPr>
          <a:xfrm>
            <a:off x="1028700" y="2714466"/>
            <a:ext cx="6591300" cy="4689232"/>
          </a:xfrm>
          <a:prstGeom prst="rect">
            <a:avLst/>
          </a:prstGeom>
        </p:spPr>
        <p:txBody>
          <a:bodyPr wrap="square" lIns="0" tIns="0" rIns="0" bIns="0" rtlCol="0" anchor="t">
            <a:spAutoFit/>
          </a:bodyPr>
          <a:lstStyle/>
          <a:p>
            <a:pPr>
              <a:lnSpc>
                <a:spcPct val="200000"/>
              </a:lnSpc>
            </a:pP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t>Unordered collections</a:t>
            </a:r>
            <a:r>
              <a:rPr lang="en-US" sz="2600"/>
              <a:t> of individual rules </a:t>
            </a:r>
          </a:p>
          <a:p>
            <a:pPr marL="342900" indent="-342900">
              <a:lnSpc>
                <a:spcPct val="200000"/>
              </a:lnSpc>
              <a:buFont typeface="Arial" panose="020B0604020202020204" pitchFamily="34" charset="0"/>
              <a:buChar char="•"/>
            </a:pPr>
            <a:r>
              <a:rPr lang="en-US" sz="2600" b="1"/>
              <a:t>Weighted voting</a:t>
            </a:r>
            <a:r>
              <a:rPr lang="en-US" sz="2600"/>
              <a:t> system for final predictions </a:t>
            </a:r>
          </a:p>
          <a:p>
            <a:pPr marL="342900" indent="-342900">
              <a:lnSpc>
                <a:spcPct val="200000"/>
              </a:lnSpc>
              <a:buFont typeface="Arial" panose="020B0604020202020204" pitchFamily="34" charset="0"/>
              <a:buChar char="•"/>
            </a:pPr>
            <a:r>
              <a:rPr lang="en-US" sz="2600" b="1"/>
              <a:t>Partial predictions</a:t>
            </a:r>
            <a:r>
              <a:rPr lang="en-US" sz="2600"/>
              <a:t> from each rule </a:t>
            </a:r>
          </a:p>
          <a:p>
            <a:pPr marL="342900" indent="-342900">
              <a:lnSpc>
                <a:spcPct val="200000"/>
              </a:lnSpc>
              <a:buFont typeface="Arial" panose="020B0604020202020204" pitchFamily="34" charset="0"/>
              <a:buChar char="•"/>
            </a:pPr>
            <a:r>
              <a:rPr lang="en-US" sz="2600" b="1"/>
              <a:t>Example</a:t>
            </a:r>
            <a:r>
              <a:rPr lang="en-US" sz="2600"/>
              <a:t>: BoostedRulesClassifier combines probability weights</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AD020E04-A374-B689-14AA-01C5CBAD0739}"/>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Beyond Trees</a:t>
            </a:r>
          </a:p>
        </p:txBody>
      </p:sp>
      <p:sp>
        <p:nvSpPr>
          <p:cNvPr id="22" name="TextBox 9">
            <a:extLst>
              <a:ext uri="{FF2B5EF4-FFF2-40B4-BE49-F238E27FC236}">
                <a16:creationId xmlns:a16="http://schemas.microsoft.com/office/drawing/2014/main" id="{986A6BCB-C589-ECE5-4CC3-6011F3E86966}"/>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30</a:t>
            </a:r>
          </a:p>
        </p:txBody>
      </p:sp>
      <p:pic>
        <p:nvPicPr>
          <p:cNvPr id="15" name="Picture 14" descr="A screenshot of a computer&#10;&#10;AI-generated content may be incorrect.">
            <a:extLst>
              <a:ext uri="{FF2B5EF4-FFF2-40B4-BE49-F238E27FC236}">
                <a16:creationId xmlns:a16="http://schemas.microsoft.com/office/drawing/2014/main" id="{EEF97BB2-C05D-91D2-B0DD-BECCFCE44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820" y="3715793"/>
            <a:ext cx="9029700" cy="4863407"/>
          </a:xfrm>
          <a:prstGeom prst="rect">
            <a:avLst/>
          </a:prstGeom>
        </p:spPr>
      </p:pic>
    </p:spTree>
    <p:extLst>
      <p:ext uri="{BB962C8B-B14F-4D97-AF65-F5344CB8AC3E}">
        <p14:creationId xmlns:p14="http://schemas.microsoft.com/office/powerpoint/2010/main" val="2729167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A7CAB-422F-3013-5418-FCA2477479C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56A4637-F19B-EA61-5DFE-139BED8007C7}"/>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B6FAAF64-EFE9-106D-1CF1-264188315237}"/>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E24B6357-DCB2-0E85-D39C-C8D0D6C8186F}"/>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6FEC1DAD-2D5F-FAC8-B9EB-BC79E044D16C}"/>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E01A7BA8-6186-7A4B-5368-7FC3E784B8E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09583CD2-B070-E130-0487-907FEC94680B}"/>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38F616EB-0318-8FBE-6C17-76BF60457799}"/>
              </a:ext>
            </a:extLst>
          </p:cNvPr>
          <p:cNvSpPr txBox="1"/>
          <p:nvPr/>
        </p:nvSpPr>
        <p:spPr>
          <a:xfrm>
            <a:off x="1028700" y="1236622"/>
            <a:ext cx="8115300"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Rule Lists - Sequential Logic</a:t>
            </a:r>
          </a:p>
        </p:txBody>
      </p:sp>
      <p:sp>
        <p:nvSpPr>
          <p:cNvPr id="9" name="TextBox 9">
            <a:extLst>
              <a:ext uri="{FF2B5EF4-FFF2-40B4-BE49-F238E27FC236}">
                <a16:creationId xmlns:a16="http://schemas.microsoft.com/office/drawing/2014/main" id="{B7E958E9-DE5B-55B8-FF6D-88A80BE8379B}"/>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8022147C-AB07-9C61-B11A-18ED80627F8D}"/>
              </a:ext>
            </a:extLst>
          </p:cNvPr>
          <p:cNvSpPr txBox="1"/>
          <p:nvPr/>
        </p:nvSpPr>
        <p:spPr>
          <a:xfrm>
            <a:off x="1028700" y="2714466"/>
            <a:ext cx="9486900" cy="4689232"/>
          </a:xfrm>
          <a:prstGeom prst="rect">
            <a:avLst/>
          </a:prstGeom>
        </p:spPr>
        <p:txBody>
          <a:bodyPr wrap="square" lIns="0" tIns="0" rIns="0" bIns="0" rtlCol="0" anchor="t">
            <a:spAutoFit/>
          </a:bodyPr>
          <a:lstStyle/>
          <a:p>
            <a:pPr>
              <a:lnSpc>
                <a:spcPct val="200000"/>
              </a:lnSpc>
            </a:pP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t>Ordered decision lists</a:t>
            </a:r>
            <a:r>
              <a:rPr lang="en-US" sz="2600"/>
              <a:t>: "If this, then that, else..." </a:t>
            </a:r>
          </a:p>
          <a:p>
            <a:pPr marL="342900" indent="-342900">
              <a:lnSpc>
                <a:spcPct val="200000"/>
              </a:lnSpc>
              <a:buFont typeface="Arial" panose="020B0604020202020204" pitchFamily="34" charset="0"/>
              <a:buChar char="•"/>
            </a:pPr>
            <a:r>
              <a:rPr lang="en-US" sz="2600" b="1"/>
              <a:t>No overlapping rules</a:t>
            </a:r>
            <a:r>
              <a:rPr lang="en-US" sz="2600"/>
              <a:t> - first match wins </a:t>
            </a:r>
          </a:p>
          <a:p>
            <a:pPr marL="342900" indent="-342900">
              <a:lnSpc>
                <a:spcPct val="200000"/>
              </a:lnSpc>
              <a:buFont typeface="Arial" panose="020B0604020202020204" pitchFamily="34" charset="0"/>
              <a:buChar char="•"/>
            </a:pPr>
            <a:r>
              <a:rPr lang="en-US" sz="2600" b="1"/>
              <a:t>Examples</a:t>
            </a:r>
            <a:r>
              <a:rPr lang="en-US" sz="2600"/>
              <a:t>: OneR, GreedyRuleList </a:t>
            </a:r>
          </a:p>
          <a:p>
            <a:pPr marL="342900" indent="-342900">
              <a:lnSpc>
                <a:spcPct val="200000"/>
              </a:lnSpc>
              <a:buFont typeface="Arial" panose="020B0604020202020204" pitchFamily="34" charset="0"/>
              <a:buChar char="•"/>
            </a:pPr>
            <a:r>
              <a:rPr lang="en-US" sz="2600" b="1"/>
              <a:t>Simplicity</a:t>
            </a:r>
            <a:r>
              <a:rPr lang="en-US" sz="2600"/>
              <a:t>: Often use only 1-2 features </a:t>
            </a:r>
          </a:p>
          <a:p>
            <a:pPr marL="342900" indent="-342900">
              <a:lnSpc>
                <a:spcPct val="200000"/>
              </a:lnSpc>
              <a:buFont typeface="Arial" panose="020B0604020202020204" pitchFamily="34" charset="0"/>
              <a:buChar char="•"/>
            </a:pPr>
            <a:r>
              <a:rPr lang="en-US" sz="2600" b="1"/>
              <a:t>Trade-off</a:t>
            </a:r>
            <a:r>
              <a:rPr lang="en-US" sz="2600"/>
              <a:t>: May underfit complex patterns</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6F95A835-C98C-4E15-63B8-A233DB9E1BCA}"/>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Beyond Trees</a:t>
            </a:r>
          </a:p>
        </p:txBody>
      </p:sp>
      <p:sp>
        <p:nvSpPr>
          <p:cNvPr id="22" name="TextBox 9">
            <a:extLst>
              <a:ext uri="{FF2B5EF4-FFF2-40B4-BE49-F238E27FC236}">
                <a16:creationId xmlns:a16="http://schemas.microsoft.com/office/drawing/2014/main" id="{38BF8A8F-9C65-97AC-3681-52137E8DBDBD}"/>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31 </a:t>
            </a:r>
          </a:p>
        </p:txBody>
      </p:sp>
      <p:pic>
        <p:nvPicPr>
          <p:cNvPr id="13" name="Picture 12" descr="A screenshot of a computer&#10;&#10;AI-generated content may be incorrect.">
            <a:extLst>
              <a:ext uri="{FF2B5EF4-FFF2-40B4-BE49-F238E27FC236}">
                <a16:creationId xmlns:a16="http://schemas.microsoft.com/office/drawing/2014/main" id="{EC50BE7E-283B-5067-0A63-9F11C922C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515" y="2162534"/>
            <a:ext cx="7343819" cy="6826553"/>
          </a:xfrm>
          <a:prstGeom prst="rect">
            <a:avLst/>
          </a:prstGeom>
        </p:spPr>
      </p:pic>
    </p:spTree>
    <p:extLst>
      <p:ext uri="{BB962C8B-B14F-4D97-AF65-F5344CB8AC3E}">
        <p14:creationId xmlns:p14="http://schemas.microsoft.com/office/powerpoint/2010/main" val="152370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C3E58-FC03-7054-57C2-22C00A907F6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E0A758F-5A73-B9F3-40E3-E54C6B975A5E}"/>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FF361439-8D0E-EE15-483D-BCC171E953C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B04D36C5-306B-9190-2A45-943C5B534506}"/>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F1CC9E7B-BA59-8861-6F28-DF2F8A6F7EF4}"/>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EA82D43A-2498-93D8-2C07-131CD6F4A2F0}"/>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0BFF1F6F-1BAA-BF06-AB3C-7954E9DCA68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380ED583-3B4F-FD02-26CB-180C2CA8BF3F}"/>
              </a:ext>
            </a:extLst>
          </p:cNvPr>
          <p:cNvSpPr txBox="1"/>
          <p:nvPr/>
        </p:nvSpPr>
        <p:spPr>
          <a:xfrm>
            <a:off x="1028700" y="1236622"/>
            <a:ext cx="81153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Rule Trees - Interpretability First</a:t>
            </a:r>
          </a:p>
        </p:txBody>
      </p:sp>
      <p:sp>
        <p:nvSpPr>
          <p:cNvPr id="9" name="TextBox 9">
            <a:extLst>
              <a:ext uri="{FF2B5EF4-FFF2-40B4-BE49-F238E27FC236}">
                <a16:creationId xmlns:a16="http://schemas.microsoft.com/office/drawing/2014/main" id="{73B08E0F-E6C9-1552-4CD6-CB6E2C1E4457}"/>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8A278824-7821-1389-F3B0-24D17C992E8C}"/>
              </a:ext>
            </a:extLst>
          </p:cNvPr>
          <p:cNvSpPr txBox="1"/>
          <p:nvPr/>
        </p:nvSpPr>
        <p:spPr>
          <a:xfrm>
            <a:off x="1028700" y="2714466"/>
            <a:ext cx="9486900" cy="4689232"/>
          </a:xfrm>
          <a:prstGeom prst="rect">
            <a:avLst/>
          </a:prstGeom>
        </p:spPr>
        <p:txBody>
          <a:bodyPr wrap="square" lIns="0" tIns="0" rIns="0" bIns="0" rtlCol="0" anchor="t">
            <a:spAutoFit/>
          </a:bodyPr>
          <a:lstStyle/>
          <a:p>
            <a:pPr>
              <a:lnSpc>
                <a:spcPct val="200000"/>
              </a:lnSpc>
            </a:pP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t>FIGS</a:t>
            </a:r>
            <a:r>
              <a:rPr lang="en-US" sz="2600"/>
              <a:t> (Fast Interpretable Greedy-tree Sums) </a:t>
            </a:r>
          </a:p>
          <a:p>
            <a:pPr marL="342900" indent="-342900">
              <a:lnSpc>
                <a:spcPct val="200000"/>
              </a:lnSpc>
              <a:buFont typeface="Arial" panose="020B0604020202020204" pitchFamily="34" charset="0"/>
              <a:buChar char="•"/>
            </a:pPr>
            <a:r>
              <a:rPr lang="en-US" sz="2600" b="1"/>
              <a:t>Multiple additive trees</a:t>
            </a:r>
            <a:r>
              <a:rPr lang="en-US" sz="2600"/>
              <a:t> contributing to final prediction </a:t>
            </a:r>
          </a:p>
          <a:p>
            <a:pPr marL="342900" indent="-342900">
              <a:lnSpc>
                <a:spcPct val="200000"/>
              </a:lnSpc>
              <a:buFont typeface="Arial" panose="020B0604020202020204" pitchFamily="34" charset="0"/>
              <a:buChar char="•"/>
            </a:pPr>
            <a:r>
              <a:rPr lang="en-US" sz="2600" b="1"/>
              <a:t>Avoids redundant splits</a:t>
            </a:r>
            <a:r>
              <a:rPr lang="en-US" sz="2600"/>
              <a:t> for cleaner structure </a:t>
            </a:r>
          </a:p>
          <a:p>
            <a:pPr marL="342900" indent="-342900">
              <a:lnSpc>
                <a:spcPct val="200000"/>
              </a:lnSpc>
              <a:buFont typeface="Arial" panose="020B0604020202020204" pitchFamily="34" charset="0"/>
              <a:buChar char="•"/>
            </a:pPr>
            <a:r>
              <a:rPr lang="en-US" sz="2600" b="1"/>
              <a:t>Smoother boundaries</a:t>
            </a:r>
            <a:r>
              <a:rPr lang="en-US" sz="2600"/>
              <a:t> than standard trees </a:t>
            </a:r>
          </a:p>
          <a:p>
            <a:pPr marL="342900" indent="-342900">
              <a:lnSpc>
                <a:spcPct val="200000"/>
              </a:lnSpc>
              <a:buFont typeface="Arial" panose="020B0604020202020204" pitchFamily="34" charset="0"/>
              <a:buChar char="•"/>
            </a:pPr>
            <a:r>
              <a:rPr lang="en-US" sz="2600" b="1"/>
              <a:t>Optimized for human understanding</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7B41936E-1331-1BC6-9E95-84CF83821F2C}"/>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Beyond Trees</a:t>
            </a:r>
          </a:p>
        </p:txBody>
      </p:sp>
      <p:sp>
        <p:nvSpPr>
          <p:cNvPr id="22" name="TextBox 9">
            <a:extLst>
              <a:ext uri="{FF2B5EF4-FFF2-40B4-BE49-F238E27FC236}">
                <a16:creationId xmlns:a16="http://schemas.microsoft.com/office/drawing/2014/main" id="{379A2F37-7D9D-38BB-777E-D923648B3475}"/>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32</a:t>
            </a:r>
          </a:p>
        </p:txBody>
      </p:sp>
      <p:pic>
        <p:nvPicPr>
          <p:cNvPr id="12" name="Picture 11" descr="A screenshot of a computer program&#10;&#10;AI-generated content may be incorrect.">
            <a:extLst>
              <a:ext uri="{FF2B5EF4-FFF2-40B4-BE49-F238E27FC236}">
                <a16:creationId xmlns:a16="http://schemas.microsoft.com/office/drawing/2014/main" id="{A412B33E-11A9-761F-7C5E-CF7929CCB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9171" y="3467100"/>
            <a:ext cx="8381231" cy="5465760"/>
          </a:xfrm>
          <a:prstGeom prst="rect">
            <a:avLst/>
          </a:prstGeom>
        </p:spPr>
      </p:pic>
    </p:spTree>
    <p:extLst>
      <p:ext uri="{BB962C8B-B14F-4D97-AF65-F5344CB8AC3E}">
        <p14:creationId xmlns:p14="http://schemas.microsoft.com/office/powerpoint/2010/main" val="157376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C0904-D137-4F7F-6DE6-382E227BCA50}"/>
            </a:ext>
          </a:extLst>
        </p:cNvPr>
        <p:cNvGrpSpPr/>
        <p:nvPr/>
      </p:nvGrpSpPr>
      <p:grpSpPr>
        <a:xfrm>
          <a:off x="0" y="0"/>
          <a:ext cx="0" cy="0"/>
          <a:chOff x="0" y="0"/>
          <a:chExt cx="0" cy="0"/>
        </a:xfrm>
      </p:grpSpPr>
      <p:pic>
        <p:nvPicPr>
          <p:cNvPr id="11" name="Picture 10" descr="A screenshot of a graph&#10;&#10;AI-generated content may be incorrect.">
            <a:extLst>
              <a:ext uri="{FF2B5EF4-FFF2-40B4-BE49-F238E27FC236}">
                <a16:creationId xmlns:a16="http://schemas.microsoft.com/office/drawing/2014/main" id="{EA645D9B-C8F2-7AEF-ADE3-36BCDC144015}"/>
              </a:ext>
            </a:extLst>
          </p:cNvPr>
          <p:cNvPicPr>
            <a:picLocks noChangeAspect="1"/>
          </p:cNvPicPr>
          <p:nvPr/>
        </p:nvPicPr>
        <p:blipFill>
          <a:blip r:embed="rId3">
            <a:extLst>
              <a:ext uri="{28A0092B-C50C-407E-A947-70E740481C1C}">
                <a14:useLocalDpi xmlns:a14="http://schemas.microsoft.com/office/drawing/2010/main" val="0"/>
              </a:ext>
            </a:extLst>
          </a:blip>
          <a:srcRect b="5801"/>
          <a:stretch>
            <a:fillRect/>
          </a:stretch>
        </p:blipFill>
        <p:spPr>
          <a:xfrm>
            <a:off x="10390807" y="1236623"/>
            <a:ext cx="6874713" cy="7813739"/>
          </a:xfrm>
          <a:prstGeom prst="rect">
            <a:avLst/>
          </a:prstGeom>
        </p:spPr>
      </p:pic>
      <p:sp>
        <p:nvSpPr>
          <p:cNvPr id="2" name="AutoShape 2">
            <a:extLst>
              <a:ext uri="{FF2B5EF4-FFF2-40B4-BE49-F238E27FC236}">
                <a16:creationId xmlns:a16="http://schemas.microsoft.com/office/drawing/2014/main" id="{60326AD3-C095-0372-BC05-BF615C0BC1A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A66DA234-5E11-1E5A-3ABD-BF27A15B4C87}"/>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30DE8269-FB16-05F9-C5E1-6D2001ECC9C7}"/>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482D8A85-D024-0286-DBCE-8D4EC572D406}"/>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FDCB95F2-3593-3670-54DC-993A185DC91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CEEC54BD-A6A7-14D1-D6EA-F009004BA1F6}"/>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3A413A80-BA1A-32A9-AA19-BC51517D0FD8}"/>
              </a:ext>
            </a:extLst>
          </p:cNvPr>
          <p:cNvSpPr txBox="1"/>
          <p:nvPr/>
        </p:nvSpPr>
        <p:spPr>
          <a:xfrm>
            <a:off x="1028700" y="1236622"/>
            <a:ext cx="81153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RuleFit - The Hybrid Champion</a:t>
            </a:r>
          </a:p>
        </p:txBody>
      </p:sp>
      <p:sp>
        <p:nvSpPr>
          <p:cNvPr id="9" name="TextBox 9">
            <a:extLst>
              <a:ext uri="{FF2B5EF4-FFF2-40B4-BE49-F238E27FC236}">
                <a16:creationId xmlns:a16="http://schemas.microsoft.com/office/drawing/2014/main" id="{2133AEDB-307C-7092-0E09-21678854727E}"/>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739CC58A-2E56-9701-27FD-2EA1AB20FD04}"/>
              </a:ext>
            </a:extLst>
          </p:cNvPr>
          <p:cNvSpPr txBox="1"/>
          <p:nvPr/>
        </p:nvSpPr>
        <p:spPr>
          <a:xfrm>
            <a:off x="1028700" y="2714466"/>
            <a:ext cx="9486900" cy="4689232"/>
          </a:xfrm>
          <a:prstGeom prst="rect">
            <a:avLst/>
          </a:prstGeom>
        </p:spPr>
        <p:txBody>
          <a:bodyPr wrap="square" lIns="0" tIns="0" rIns="0" bIns="0" rtlCol="0" anchor="t">
            <a:spAutoFit/>
          </a:bodyPr>
          <a:lstStyle/>
          <a:p>
            <a:pPr>
              <a:lnSpc>
                <a:spcPct val="200000"/>
              </a:lnSpc>
            </a:pP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t>Two-stage process</a:t>
            </a:r>
            <a:r>
              <a:rPr lang="en-US" sz="2600"/>
              <a:t>: Extract rules, then fit linear model </a:t>
            </a:r>
          </a:p>
          <a:p>
            <a:pPr marL="342900" indent="-342900">
              <a:lnSpc>
                <a:spcPct val="200000"/>
              </a:lnSpc>
              <a:buFont typeface="Arial" panose="020B0604020202020204" pitchFamily="34" charset="0"/>
              <a:buChar char="•"/>
            </a:pPr>
            <a:r>
              <a:rPr lang="en-US" sz="2600" b="1"/>
              <a:t>Combines rules with original features</a:t>
            </a:r>
            <a:r>
              <a:rPr lang="en-US" sz="2600"/>
              <a:t> </a:t>
            </a:r>
          </a:p>
          <a:p>
            <a:pPr marL="342900" indent="-342900">
              <a:lnSpc>
                <a:spcPct val="200000"/>
              </a:lnSpc>
              <a:buFont typeface="Arial" panose="020B0604020202020204" pitchFamily="34" charset="0"/>
              <a:buChar char="•"/>
            </a:pPr>
            <a:r>
              <a:rPr lang="en-US" sz="2600" b="1"/>
              <a:t>Sparse linear model</a:t>
            </a:r>
            <a:r>
              <a:rPr lang="en-US" sz="2600"/>
              <a:t> (L1-penalized logistic regression) </a:t>
            </a:r>
          </a:p>
          <a:p>
            <a:pPr marL="342900" indent="-342900">
              <a:lnSpc>
                <a:spcPct val="200000"/>
              </a:lnSpc>
              <a:buFont typeface="Arial" panose="020B0604020202020204" pitchFamily="34" charset="0"/>
              <a:buChar char="•"/>
            </a:pPr>
            <a:r>
              <a:rPr lang="en-US" sz="2600" b="1"/>
              <a:t>Best of both worlds</a:t>
            </a:r>
            <a:r>
              <a:rPr lang="en-US" sz="2600"/>
              <a:t>: Nonlinear interactions + linear interpretability </a:t>
            </a:r>
          </a:p>
          <a:p>
            <a:pPr marL="342900" indent="-342900">
              <a:lnSpc>
                <a:spcPct val="200000"/>
              </a:lnSpc>
              <a:buFont typeface="Arial" panose="020B0604020202020204" pitchFamily="34" charset="0"/>
              <a:buChar char="•"/>
            </a:pPr>
            <a:r>
              <a:rPr lang="en-US" sz="2600" b="1"/>
              <a:t>Smooth diagonal boundaries</a:t>
            </a:r>
            <a:r>
              <a:rPr lang="en-US" sz="2600"/>
              <a:t> unlike hard tree splits</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602384F9-30E2-74CC-82D2-15CDC53F7F34}"/>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Beyond Trees</a:t>
            </a:r>
          </a:p>
        </p:txBody>
      </p:sp>
      <p:sp>
        <p:nvSpPr>
          <p:cNvPr id="22" name="TextBox 9">
            <a:extLst>
              <a:ext uri="{FF2B5EF4-FFF2-40B4-BE49-F238E27FC236}">
                <a16:creationId xmlns:a16="http://schemas.microsoft.com/office/drawing/2014/main" id="{74980DF6-73EE-65D2-81D5-8946F03CA864}"/>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33</a:t>
            </a:r>
          </a:p>
        </p:txBody>
      </p:sp>
    </p:spTree>
    <p:extLst>
      <p:ext uri="{BB962C8B-B14F-4D97-AF65-F5344CB8AC3E}">
        <p14:creationId xmlns:p14="http://schemas.microsoft.com/office/powerpoint/2010/main" val="2279286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64744-C095-C69B-F8AD-88E4455F38D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7A88D85-DD12-5F1D-CAEE-8AB3D46039B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0E8A67CD-8243-7F47-9E2B-191FC0339B23}"/>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94759462-C73B-A417-67BC-34AE5AD6E8F9}"/>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61408724-4F09-5C95-7B04-140D0C8CEA3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311198A7-DC58-C87B-5291-32A98D9FF2C4}"/>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D087F758-5BE3-248C-DB1E-828CF0BF312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51349F5C-08ED-C315-F736-109713A2AD4C}"/>
              </a:ext>
            </a:extLst>
          </p:cNvPr>
          <p:cNvSpPr txBox="1"/>
          <p:nvPr/>
        </p:nvSpPr>
        <p:spPr>
          <a:xfrm>
            <a:off x="1028699" y="1236622"/>
            <a:ext cx="16230599"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Performance Comparison</a:t>
            </a:r>
          </a:p>
        </p:txBody>
      </p:sp>
      <p:sp>
        <p:nvSpPr>
          <p:cNvPr id="9" name="TextBox 9">
            <a:extLst>
              <a:ext uri="{FF2B5EF4-FFF2-40B4-BE49-F238E27FC236}">
                <a16:creationId xmlns:a16="http://schemas.microsoft.com/office/drawing/2014/main" id="{1A78075A-D42F-19CE-2DF1-1C17A6EFC56C}"/>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41816E30-912A-B60F-51C5-BE3415D43475}"/>
              </a:ext>
            </a:extLst>
          </p:cNvPr>
          <p:cNvSpPr txBox="1"/>
          <p:nvPr/>
        </p:nvSpPr>
        <p:spPr>
          <a:xfrm>
            <a:off x="1028700" y="2714466"/>
            <a:ext cx="7581900" cy="5489451"/>
          </a:xfrm>
          <a:prstGeom prst="rect">
            <a:avLst/>
          </a:prstGeom>
        </p:spPr>
        <p:txBody>
          <a:bodyPr wrap="square" lIns="0" tIns="0" rIns="0" bIns="0" rtlCol="0" anchor="t">
            <a:spAutoFit/>
          </a:bodyPr>
          <a:lstStyle/>
          <a:p>
            <a:pPr>
              <a:lnSpc>
                <a:spcPct val="200000"/>
              </a:lnSpc>
            </a:pP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t>Accuracy</a:t>
            </a:r>
            <a:r>
              <a:rPr lang="en-US" sz="2600"/>
              <a:t>: Most models perform similarly </a:t>
            </a:r>
          </a:p>
          <a:p>
            <a:pPr marL="342900" indent="-342900">
              <a:lnSpc>
                <a:spcPct val="200000"/>
              </a:lnSpc>
              <a:buFont typeface="Arial" panose="020B0604020202020204" pitchFamily="34" charset="0"/>
              <a:buChar char="•"/>
            </a:pPr>
            <a:r>
              <a:rPr lang="en-US" sz="2600" b="1"/>
              <a:t>Precision vs Recall</a:t>
            </a:r>
            <a:r>
              <a:rPr lang="en-US" sz="2600"/>
              <a:t>: Some differences emerge </a:t>
            </a:r>
          </a:p>
          <a:p>
            <a:pPr marL="342900" indent="-342900">
              <a:lnSpc>
                <a:spcPct val="200000"/>
              </a:lnSpc>
              <a:buFont typeface="Arial" panose="020B0604020202020204" pitchFamily="34" charset="0"/>
              <a:buChar char="•"/>
            </a:pPr>
            <a:r>
              <a:rPr lang="en-US" sz="2600" b="1"/>
              <a:t>GreedyRuleList</a:t>
            </a:r>
            <a:r>
              <a:rPr lang="en-US" sz="2600"/>
              <a:t>: Top performer for precision</a:t>
            </a:r>
          </a:p>
          <a:p>
            <a:pPr marL="342900" indent="-342900">
              <a:lnSpc>
                <a:spcPct val="200000"/>
              </a:lnSpc>
              <a:buFont typeface="Arial" panose="020B0604020202020204" pitchFamily="34" charset="0"/>
              <a:buChar char="•"/>
            </a:pPr>
            <a:r>
              <a:rPr lang="en-US" sz="2600" b="1"/>
              <a:t>RuleFit: </a:t>
            </a:r>
            <a:r>
              <a:rPr lang="en-US" sz="2600"/>
              <a:t>Most consistent across cross-validation Folds</a:t>
            </a:r>
          </a:p>
          <a:p>
            <a:pPr marL="342900" indent="-342900">
              <a:lnSpc>
                <a:spcPct val="200000"/>
              </a:lnSpc>
              <a:buFont typeface="Arial" panose="020B0604020202020204" pitchFamily="34" charset="0"/>
              <a:buChar char="•"/>
            </a:pPr>
            <a:r>
              <a:rPr lang="en-US" sz="2600" b="1"/>
              <a:t>Trade-offs</a:t>
            </a:r>
            <a:r>
              <a:rPr lang="en-US" sz="2600"/>
              <a:t>: Complexity vs. performance vs. interpretability</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1D69F041-5187-AADF-7C1A-F24C89CD400F}"/>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Beyond Trees</a:t>
            </a:r>
          </a:p>
        </p:txBody>
      </p:sp>
      <p:sp>
        <p:nvSpPr>
          <p:cNvPr id="22" name="TextBox 9">
            <a:extLst>
              <a:ext uri="{FF2B5EF4-FFF2-40B4-BE49-F238E27FC236}">
                <a16:creationId xmlns:a16="http://schemas.microsoft.com/office/drawing/2014/main" id="{2F5B27EF-6AF9-1200-D231-44C580E4E258}"/>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34</a:t>
            </a:r>
          </a:p>
        </p:txBody>
      </p:sp>
      <p:pic>
        <p:nvPicPr>
          <p:cNvPr id="11" name="Picture 10" descr="A screenshot of a graph&#10;&#10;AI-generated content may be incorrect.">
            <a:extLst>
              <a:ext uri="{FF2B5EF4-FFF2-40B4-BE49-F238E27FC236}">
                <a16:creationId xmlns:a16="http://schemas.microsoft.com/office/drawing/2014/main" id="{F4D92BBA-E350-0E1D-0C3B-8796BCF62F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00" y="2151534"/>
            <a:ext cx="8460531" cy="6921216"/>
          </a:xfrm>
          <a:prstGeom prst="rect">
            <a:avLst/>
          </a:prstGeom>
        </p:spPr>
      </p:pic>
    </p:spTree>
    <p:extLst>
      <p:ext uri="{BB962C8B-B14F-4D97-AF65-F5344CB8AC3E}">
        <p14:creationId xmlns:p14="http://schemas.microsoft.com/office/powerpoint/2010/main" val="2648722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8881B-41CF-0691-11EC-D69E13115B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5B65A5-3B54-1F93-D876-FAAFD1D0AD4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a:p>
        </p:txBody>
      </p:sp>
      <p:sp>
        <p:nvSpPr>
          <p:cNvPr id="3" name="TextBox 3">
            <a:extLst>
              <a:ext uri="{FF2B5EF4-FFF2-40B4-BE49-F238E27FC236}">
                <a16:creationId xmlns:a16="http://schemas.microsoft.com/office/drawing/2014/main" id="{C2251A46-456F-4932-A56B-51B51FDDE2FB}"/>
              </a:ext>
            </a:extLst>
          </p:cNvPr>
          <p:cNvSpPr txBox="1"/>
          <p:nvPr/>
        </p:nvSpPr>
        <p:spPr>
          <a:xfrm>
            <a:off x="1028700" y="4479925"/>
            <a:ext cx="16725900" cy="1164806"/>
          </a:xfrm>
          <a:prstGeom prst="rect">
            <a:avLst/>
          </a:prstGeom>
        </p:spPr>
        <p:txBody>
          <a:bodyPr wrap="square" lIns="0" tIns="0" rIns="0" bIns="0" rtlCol="0" anchor="t">
            <a:spAutoFit/>
          </a:bodyPr>
          <a:lstStyle/>
          <a:p>
            <a:pPr>
              <a:lnSpc>
                <a:spcPts val="9799"/>
              </a:lnSpc>
            </a:pPr>
            <a:r>
              <a:rPr lang="en-US" sz="6999">
                <a:solidFill>
                  <a:srgbClr val="FFFFFF"/>
                </a:solidFill>
                <a:latin typeface="Outfit"/>
                <a:ea typeface="Outfit"/>
                <a:cs typeface="Outfit"/>
                <a:sym typeface="Outfit"/>
              </a:rPr>
              <a:t>Section 04: Practical Considerations</a:t>
            </a:r>
          </a:p>
        </p:txBody>
      </p:sp>
      <p:sp>
        <p:nvSpPr>
          <p:cNvPr id="5" name="AutoShape 5">
            <a:extLst>
              <a:ext uri="{FF2B5EF4-FFF2-40B4-BE49-F238E27FC236}">
                <a16:creationId xmlns:a16="http://schemas.microsoft.com/office/drawing/2014/main" id="{D49319EE-7541-AC08-FD66-60398B5B1DC9}"/>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FA2F2FD0-0654-88FD-DB8F-6DB94E5F0649}"/>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a:p>
        </p:txBody>
      </p:sp>
      <p:sp>
        <p:nvSpPr>
          <p:cNvPr id="4" name="Slide Number Placeholder 3">
            <a:extLst>
              <a:ext uri="{FF2B5EF4-FFF2-40B4-BE49-F238E27FC236}">
                <a16:creationId xmlns:a16="http://schemas.microsoft.com/office/drawing/2014/main" id="{CC230B09-13EA-6E95-1B7A-509E721C531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477035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039F8-D90A-D41A-4428-F808F0CBE65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28F6E78-F368-984F-8B87-36F62D9E3C9A}"/>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208A530D-C4E0-7474-8010-32A6B9EA53A8}"/>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88156078-1ED5-187C-47D5-602A0D79D7E7}"/>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E3A8618B-75D3-09B1-B348-4D19052A3BDB}"/>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B4F414E7-C288-DD55-BE61-D3B6844FD82D}"/>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59D374B3-9CD4-E0E1-BCD6-523F1C2FA097}"/>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D4C81F22-001E-3AC7-8E4D-3169F7059062}"/>
              </a:ext>
            </a:extLst>
          </p:cNvPr>
          <p:cNvSpPr txBox="1"/>
          <p:nvPr/>
        </p:nvSpPr>
        <p:spPr>
          <a:xfrm>
            <a:off x="1028700" y="1236622"/>
            <a:ext cx="81153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Beyond Model-Level Evaluation</a:t>
            </a:r>
          </a:p>
        </p:txBody>
      </p:sp>
      <p:sp>
        <p:nvSpPr>
          <p:cNvPr id="9" name="TextBox 9">
            <a:extLst>
              <a:ext uri="{FF2B5EF4-FFF2-40B4-BE49-F238E27FC236}">
                <a16:creationId xmlns:a16="http://schemas.microsoft.com/office/drawing/2014/main" id="{D553C582-D29A-F61F-ECEF-9C1F613A1306}"/>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5A171115-4440-2FA0-64E1-558E1C2097DE}"/>
              </a:ext>
            </a:extLst>
          </p:cNvPr>
          <p:cNvSpPr txBox="1"/>
          <p:nvPr/>
        </p:nvSpPr>
        <p:spPr>
          <a:xfrm>
            <a:off x="1028700" y="2714466"/>
            <a:ext cx="8572500" cy="4689232"/>
          </a:xfrm>
          <a:prstGeom prst="rect">
            <a:avLst/>
          </a:prstGeom>
        </p:spPr>
        <p:txBody>
          <a:bodyPr wrap="square" lIns="0" tIns="0" rIns="0" bIns="0" rtlCol="0" anchor="t">
            <a:spAutoFit/>
          </a:bodyPr>
          <a:lstStyle/>
          <a:p>
            <a:pPr>
              <a:lnSpc>
                <a:spcPct val="200000"/>
              </a:lnSpc>
            </a:pP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t>Individual rule performance</a:t>
            </a:r>
            <a:r>
              <a:rPr lang="en-US" sz="2600"/>
              <a:t> matters as much as overall model </a:t>
            </a:r>
          </a:p>
          <a:p>
            <a:pPr marL="342900" indent="-342900">
              <a:lnSpc>
                <a:spcPct val="200000"/>
              </a:lnSpc>
              <a:buFont typeface="Arial" panose="020B0604020202020204" pitchFamily="34" charset="0"/>
              <a:buChar char="•"/>
            </a:pPr>
            <a:r>
              <a:rPr lang="en-US" sz="2600" b="1"/>
              <a:t>Rule-level performance</a:t>
            </a:r>
            <a:r>
              <a:rPr lang="en-US" sz="2600"/>
              <a:t> on train and test data </a:t>
            </a:r>
          </a:p>
          <a:p>
            <a:pPr marL="342900" indent="-342900">
              <a:lnSpc>
                <a:spcPct val="200000"/>
              </a:lnSpc>
              <a:buFont typeface="Arial" panose="020B0604020202020204" pitchFamily="34" charset="0"/>
              <a:buChar char="•"/>
            </a:pPr>
            <a:r>
              <a:rPr lang="en-US" sz="2600" b="1"/>
              <a:t>Generalization concerns</a:t>
            </a:r>
            <a:r>
              <a:rPr lang="en-US" sz="2600"/>
              <a:t>: Training vs. test performance gaps </a:t>
            </a:r>
          </a:p>
          <a:p>
            <a:pPr marL="342900" indent="-342900">
              <a:lnSpc>
                <a:spcPct val="200000"/>
              </a:lnSpc>
              <a:buFont typeface="Arial" panose="020B0604020202020204" pitchFamily="34" charset="0"/>
              <a:buChar char="•"/>
            </a:pPr>
            <a:r>
              <a:rPr lang="en-US" sz="2600" b="1"/>
              <a:t>Coverage analysis</a:t>
            </a:r>
            <a:r>
              <a:rPr lang="en-US" sz="2600"/>
              <a:t>: How many samples each rule affects</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42C4421C-69ED-20E0-9CAB-71AAFE5B23FC}"/>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Practical Considerations</a:t>
            </a:r>
          </a:p>
        </p:txBody>
      </p:sp>
      <p:sp>
        <p:nvSpPr>
          <p:cNvPr id="22" name="TextBox 9">
            <a:extLst>
              <a:ext uri="{FF2B5EF4-FFF2-40B4-BE49-F238E27FC236}">
                <a16:creationId xmlns:a16="http://schemas.microsoft.com/office/drawing/2014/main" id="{F954492C-3681-7928-B626-6E1CE416974B}"/>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36</a:t>
            </a:r>
          </a:p>
        </p:txBody>
      </p:sp>
      <p:pic>
        <p:nvPicPr>
          <p:cNvPr id="15" name="Picture 14" descr="A screenshot of a computer&#10;&#10;AI-generated content may be incorrect.">
            <a:extLst>
              <a:ext uri="{FF2B5EF4-FFF2-40B4-BE49-F238E27FC236}">
                <a16:creationId xmlns:a16="http://schemas.microsoft.com/office/drawing/2014/main" id="{DD42F65B-5FFD-FF15-E669-F33A805CC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680" y="2966326"/>
            <a:ext cx="7772400" cy="5846315"/>
          </a:xfrm>
          <a:prstGeom prst="rect">
            <a:avLst/>
          </a:prstGeom>
        </p:spPr>
      </p:pic>
    </p:spTree>
    <p:extLst>
      <p:ext uri="{BB962C8B-B14F-4D97-AF65-F5344CB8AC3E}">
        <p14:creationId xmlns:p14="http://schemas.microsoft.com/office/powerpoint/2010/main" val="1288948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1CABE-F387-4D3A-54E6-16222F10EB4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8F4B3AD-781F-FFC3-4742-7D5710418EA7}"/>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3AC8E2FE-F5A9-67BF-C71D-816C371DD032}"/>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3281A74A-7C11-4F7B-FEF3-E1B1DAD4A943}"/>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0AAA9F6E-AAA3-3833-5E9D-14E19B27AD41}"/>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376B1A45-A769-DF0A-785A-E7B69BAE3425}"/>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78F16C33-3591-548E-4B7B-B838BD78ED9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E65F0ED7-8AF7-FD4C-C36A-1CF1E35A488D}"/>
              </a:ext>
            </a:extLst>
          </p:cNvPr>
          <p:cNvSpPr txBox="1"/>
          <p:nvPr/>
        </p:nvSpPr>
        <p:spPr>
          <a:xfrm>
            <a:off x="1028700" y="1236622"/>
            <a:ext cx="8115300" cy="1729704"/>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The Generalization </a:t>
            </a:r>
            <a:br>
              <a:rPr lang="en-US" sz="5000" b="1">
                <a:solidFill>
                  <a:srgbClr val="000000"/>
                </a:solidFill>
                <a:latin typeface="Outfit Bold"/>
                <a:ea typeface="Outfit Bold"/>
                <a:cs typeface="Outfit Bold"/>
                <a:sym typeface="Outfit Bold"/>
              </a:rPr>
            </a:br>
            <a:r>
              <a:rPr lang="en-US" sz="5000" b="1">
                <a:solidFill>
                  <a:srgbClr val="000000"/>
                </a:solidFill>
                <a:latin typeface="Outfit Bold"/>
                <a:ea typeface="Outfit Bold"/>
                <a:cs typeface="Outfit Bold"/>
                <a:sym typeface="Outfit Bold"/>
              </a:rPr>
              <a:t>Reality Check</a:t>
            </a:r>
          </a:p>
        </p:txBody>
      </p:sp>
      <p:sp>
        <p:nvSpPr>
          <p:cNvPr id="9" name="TextBox 9">
            <a:extLst>
              <a:ext uri="{FF2B5EF4-FFF2-40B4-BE49-F238E27FC236}">
                <a16:creationId xmlns:a16="http://schemas.microsoft.com/office/drawing/2014/main" id="{AC2AA16D-1CDC-1A21-916B-B4EDCAA3B92A}"/>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357A0A35-5852-9DFA-68FC-4F39B9C91286}"/>
              </a:ext>
            </a:extLst>
          </p:cNvPr>
          <p:cNvSpPr txBox="1"/>
          <p:nvPr/>
        </p:nvSpPr>
        <p:spPr>
          <a:xfrm>
            <a:off x="1185025" y="3267224"/>
            <a:ext cx="7315200" cy="3889013"/>
          </a:xfrm>
          <a:prstGeom prst="rect">
            <a:avLst/>
          </a:prstGeom>
        </p:spPr>
        <p:txBody>
          <a:bodyPr wrap="square" lIns="0" tIns="0" rIns="0" bIns="0" rtlCol="0" anchor="t">
            <a:spAutoFit/>
          </a:bodyPr>
          <a:lstStyle/>
          <a:p>
            <a:pPr>
              <a:lnSpc>
                <a:spcPct val="200000"/>
              </a:lnSpc>
            </a:pP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t>Rule A</a:t>
            </a:r>
            <a:r>
              <a:rPr lang="en-US" sz="2600"/>
              <a:t>: 94% precision (train) → 71% precision (</a:t>
            </a:r>
            <a:r>
              <a:rPr lang="en-US" sz="2600" err="1"/>
              <a:t>val</a:t>
            </a:r>
            <a:r>
              <a:rPr lang="en-US" sz="2600"/>
              <a:t>) </a:t>
            </a:r>
          </a:p>
          <a:p>
            <a:pPr marL="342900" indent="-342900">
              <a:lnSpc>
                <a:spcPct val="200000"/>
              </a:lnSpc>
              <a:buFont typeface="Arial" panose="020B0604020202020204" pitchFamily="34" charset="0"/>
              <a:buChar char="•"/>
            </a:pPr>
            <a:r>
              <a:rPr lang="en-US" sz="2600" b="1"/>
              <a:t>Rule B</a:t>
            </a:r>
            <a:r>
              <a:rPr lang="en-US" sz="2600"/>
              <a:t>: 76% precision (train) → 86% precision (</a:t>
            </a:r>
            <a:r>
              <a:rPr lang="en-US" sz="2600" err="1"/>
              <a:t>val</a:t>
            </a:r>
            <a:r>
              <a:rPr lang="en-US" sz="2600"/>
              <a:t>) </a:t>
            </a:r>
          </a:p>
          <a:p>
            <a:pPr marL="342900" indent="-342900">
              <a:lnSpc>
                <a:spcPct val="200000"/>
              </a:lnSpc>
              <a:buFont typeface="Arial" panose="020B0604020202020204" pitchFamily="34" charset="0"/>
              <a:buChar char="•"/>
            </a:pPr>
            <a:r>
              <a:rPr lang="en-US" sz="2600" b="1"/>
              <a:t>Lesson</a:t>
            </a:r>
            <a:r>
              <a:rPr lang="en-US" sz="2600"/>
              <a:t>: Broader coverage often means better generalization</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5C5751A0-D0FD-423A-B993-5E099FC3854B}"/>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Practical Considerations</a:t>
            </a:r>
          </a:p>
        </p:txBody>
      </p:sp>
      <p:sp>
        <p:nvSpPr>
          <p:cNvPr id="22" name="TextBox 9">
            <a:extLst>
              <a:ext uri="{FF2B5EF4-FFF2-40B4-BE49-F238E27FC236}">
                <a16:creationId xmlns:a16="http://schemas.microsoft.com/office/drawing/2014/main" id="{92B67B32-8127-BC9C-B776-9C0758776F4C}"/>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37</a:t>
            </a:r>
          </a:p>
        </p:txBody>
      </p:sp>
      <p:pic>
        <p:nvPicPr>
          <p:cNvPr id="15" name="Picture 14" descr="A screenshot of a graph&#10;&#10;AI-generated content may be incorrect.">
            <a:extLst>
              <a:ext uri="{FF2B5EF4-FFF2-40B4-BE49-F238E27FC236}">
                <a16:creationId xmlns:a16="http://schemas.microsoft.com/office/drawing/2014/main" id="{88FD1131-F7F8-FCE5-5174-159281589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575" y="1682897"/>
            <a:ext cx="7772400" cy="7314743"/>
          </a:xfrm>
          <a:prstGeom prst="rect">
            <a:avLst/>
          </a:prstGeom>
        </p:spPr>
      </p:pic>
    </p:spTree>
    <p:extLst>
      <p:ext uri="{BB962C8B-B14F-4D97-AF65-F5344CB8AC3E}">
        <p14:creationId xmlns:p14="http://schemas.microsoft.com/office/powerpoint/2010/main" val="1495236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455F-0C67-1B89-A749-7CBF506FC17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3E89B79-7922-CC48-ACFE-6BD2D1D8EC4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4DDD2B89-5F30-51FF-A9A2-538AF8F7A7B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6546E84D-C3EB-1F98-B913-C7B411C4E5D0}"/>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1004EDA2-3489-F409-2D4F-9A05ABBEBEC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921D63AA-7C37-0D51-6CEB-AE673856134E}"/>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F9BBA718-22D5-9064-ECFD-8A59F46946BE}"/>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8685D942-1852-CD58-0160-15F0C32D91E7}"/>
              </a:ext>
            </a:extLst>
          </p:cNvPr>
          <p:cNvSpPr txBox="1"/>
          <p:nvPr/>
        </p:nvSpPr>
        <p:spPr>
          <a:xfrm>
            <a:off x="1028700" y="1236622"/>
            <a:ext cx="8115300"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Testing Rule Stability</a:t>
            </a:r>
          </a:p>
        </p:txBody>
      </p:sp>
      <p:sp>
        <p:nvSpPr>
          <p:cNvPr id="9" name="TextBox 9">
            <a:extLst>
              <a:ext uri="{FF2B5EF4-FFF2-40B4-BE49-F238E27FC236}">
                <a16:creationId xmlns:a16="http://schemas.microsoft.com/office/drawing/2014/main" id="{7C8BC8F0-4115-D415-C06A-5AF029BABA5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61C554C0-4986-21EC-F1A2-DD99268728A7}"/>
              </a:ext>
            </a:extLst>
          </p:cNvPr>
          <p:cNvSpPr txBox="1"/>
          <p:nvPr/>
        </p:nvSpPr>
        <p:spPr>
          <a:xfrm>
            <a:off x="1028700" y="2714466"/>
            <a:ext cx="7886699" cy="4689232"/>
          </a:xfrm>
          <a:prstGeom prst="rect">
            <a:avLst/>
          </a:prstGeom>
        </p:spPr>
        <p:txBody>
          <a:bodyPr wrap="square" lIns="0" tIns="0" rIns="0" bIns="0" rtlCol="0" anchor="t">
            <a:spAutoFit/>
          </a:bodyPr>
          <a:lstStyle/>
          <a:p>
            <a:pPr>
              <a:lnSpc>
                <a:spcPct val="200000"/>
              </a:lnSpc>
            </a:pP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t>Temporal validation</a:t>
            </a:r>
            <a:r>
              <a:rPr lang="en-US" sz="2600"/>
              <a:t>: Do rules hold across time periods? </a:t>
            </a:r>
          </a:p>
          <a:p>
            <a:pPr marL="342900" indent="-342900">
              <a:lnSpc>
                <a:spcPct val="200000"/>
              </a:lnSpc>
              <a:buFont typeface="Arial" panose="020B0604020202020204" pitchFamily="34" charset="0"/>
              <a:buChar char="•"/>
            </a:pPr>
            <a:r>
              <a:rPr lang="en-US" sz="2600" b="1"/>
              <a:t>Subset analysis</a:t>
            </a:r>
            <a:r>
              <a:rPr lang="en-US" sz="2600"/>
              <a:t>: Performance across different data segments.</a:t>
            </a:r>
          </a:p>
          <a:p>
            <a:pPr marL="342900" indent="-342900">
              <a:lnSpc>
                <a:spcPct val="200000"/>
              </a:lnSpc>
              <a:buFont typeface="Arial" panose="020B0604020202020204" pitchFamily="34" charset="0"/>
              <a:buChar char="•"/>
            </a:pPr>
            <a:r>
              <a:rPr lang="en-US" sz="2600" b="1"/>
              <a:t>Sensitivity testing</a:t>
            </a:r>
            <a:r>
              <a:rPr lang="en-US" sz="2600"/>
              <a:t>: How do small changes affect rules? </a:t>
            </a:r>
          </a:p>
          <a:p>
            <a:pPr marL="342900" indent="-342900">
              <a:lnSpc>
                <a:spcPct val="200000"/>
              </a:lnSpc>
              <a:buFont typeface="Arial" panose="020B0604020202020204" pitchFamily="34" charset="0"/>
              <a:buChar char="•"/>
            </a:pPr>
            <a:r>
              <a:rPr lang="en-US" sz="2600" b="1"/>
              <a:t>Business logic check</a:t>
            </a:r>
            <a:r>
              <a:rPr lang="en-US" sz="2600"/>
              <a:t>: Do rules make domain sense?</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80C2584E-4D32-4509-8107-4B6FC43A36EB}"/>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Practical Considerations</a:t>
            </a:r>
          </a:p>
        </p:txBody>
      </p:sp>
      <p:sp>
        <p:nvSpPr>
          <p:cNvPr id="22" name="TextBox 9">
            <a:extLst>
              <a:ext uri="{FF2B5EF4-FFF2-40B4-BE49-F238E27FC236}">
                <a16:creationId xmlns:a16="http://schemas.microsoft.com/office/drawing/2014/main" id="{6443CA76-CC4C-BFD8-1E23-05E1884F707C}"/>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38</a:t>
            </a:r>
          </a:p>
        </p:txBody>
      </p:sp>
      <p:pic>
        <p:nvPicPr>
          <p:cNvPr id="11" name="Picture 10" descr="A diagram of different colored lines&#10;&#10;AI-generated content may be incorrect.">
            <a:extLst>
              <a:ext uri="{FF2B5EF4-FFF2-40B4-BE49-F238E27FC236}">
                <a16:creationId xmlns:a16="http://schemas.microsoft.com/office/drawing/2014/main" id="{47C595C3-484F-8340-983A-443F0856AD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0" y="3082502"/>
            <a:ext cx="8083563" cy="4228530"/>
          </a:xfrm>
          <a:prstGeom prst="rect">
            <a:avLst/>
          </a:prstGeom>
        </p:spPr>
      </p:pic>
    </p:spTree>
    <p:extLst>
      <p:ext uri="{BB962C8B-B14F-4D97-AF65-F5344CB8AC3E}">
        <p14:creationId xmlns:p14="http://schemas.microsoft.com/office/powerpoint/2010/main" val="257297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0EE8B-CDB2-6CFE-5382-F68DB304A48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44DDFD8-DDA8-2BB4-5897-0B3993B9C19E}"/>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91487358-3179-F395-3750-8FC9A155A7F4}"/>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15AAB7F0-7474-8D72-CC64-881E583B923D}"/>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30CB2A7E-B6E5-EE1D-3B79-C5E5F0087C19}"/>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7AFAC15F-A54B-8F0E-7657-0372C73169B7}"/>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AAB37019-F52B-0F0E-5D0C-2B3AF2DAE343}"/>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37CD9B9D-0F36-1E82-D033-8A6848916714}"/>
              </a:ext>
            </a:extLst>
          </p:cNvPr>
          <p:cNvSpPr txBox="1"/>
          <p:nvPr/>
        </p:nvSpPr>
        <p:spPr>
          <a:xfrm>
            <a:off x="1028699" y="1236622"/>
            <a:ext cx="14897100"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Model Error Analysis (and Cohort Analysis)</a:t>
            </a:r>
          </a:p>
        </p:txBody>
      </p:sp>
      <p:sp>
        <p:nvSpPr>
          <p:cNvPr id="9" name="TextBox 9">
            <a:extLst>
              <a:ext uri="{FF2B5EF4-FFF2-40B4-BE49-F238E27FC236}">
                <a16:creationId xmlns:a16="http://schemas.microsoft.com/office/drawing/2014/main" id="{1521C4AC-B73B-E491-549B-9DC78A612B1D}"/>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F2A6AA85-DD9F-FFE9-C59C-2D7B662AE7FB}"/>
              </a:ext>
            </a:extLst>
          </p:cNvPr>
          <p:cNvSpPr txBox="1"/>
          <p:nvPr/>
        </p:nvSpPr>
        <p:spPr>
          <a:xfrm>
            <a:off x="1028699" y="2714466"/>
            <a:ext cx="16263257" cy="7036991"/>
          </a:xfrm>
          <a:prstGeom prst="rect">
            <a:avLst/>
          </a:prstGeom>
        </p:spPr>
        <p:txBody>
          <a:bodyPr wrap="square" lIns="0" tIns="0" rIns="0" bIns="0" rtlCol="0" anchor="t">
            <a:spAutoFit/>
          </a:bodyPr>
          <a:lstStyle/>
          <a:p>
            <a:pPr marL="457200" indent="-457200">
              <a:lnSpc>
                <a:spcPct val="200000"/>
              </a:lnSpc>
              <a:buFont typeface="+mj-lt"/>
              <a:buAutoNum type="arabicPeriod"/>
            </a:pPr>
            <a:r>
              <a:rPr lang="en-US" sz="2600">
                <a:solidFill>
                  <a:srgbClr val="000000"/>
                </a:solidFill>
                <a:ea typeface="Outfit"/>
                <a:cs typeface="Outfit"/>
                <a:sym typeface="Outfit"/>
              </a:rPr>
              <a:t>Examine reasons for false positives and negatives, and segment even true positives into cohorts, with additional data:</a:t>
            </a:r>
          </a:p>
          <a:p>
            <a:pPr marL="800100" lvl="1" indent="-342900">
              <a:lnSpc>
                <a:spcPct val="200000"/>
              </a:lnSpc>
              <a:buFont typeface="Arial" panose="020B0604020202020204" pitchFamily="34" charset="0"/>
              <a:buChar char="•"/>
            </a:pPr>
            <a:r>
              <a:rPr lang="en-US" sz="2600" b="1"/>
              <a:t>The customer moved or traveled </a:t>
            </a:r>
            <a:r>
              <a:rPr lang="en-US" sz="2600"/>
              <a:t>for a long time to a place where the bank has no presence</a:t>
            </a:r>
          </a:p>
          <a:p>
            <a:pPr marL="800100" lvl="1" indent="-342900">
              <a:lnSpc>
                <a:spcPct val="200000"/>
              </a:lnSpc>
              <a:buFont typeface="Arial" panose="020B0604020202020204" pitchFamily="34" charset="0"/>
              <a:buChar char="•"/>
            </a:pPr>
            <a:r>
              <a:rPr lang="en-US" sz="2600" b="1"/>
              <a:t>The customer lost the job</a:t>
            </a:r>
            <a:r>
              <a:rPr lang="en-US" sz="2600"/>
              <a:t> that was deposited to the bank</a:t>
            </a:r>
          </a:p>
          <a:p>
            <a:pPr marL="800100" lvl="1" indent="-342900">
              <a:lnSpc>
                <a:spcPct val="200000"/>
              </a:lnSpc>
              <a:buFont typeface="Arial" panose="020B0604020202020204" pitchFamily="34" charset="0"/>
              <a:buChar char="•"/>
            </a:pPr>
            <a:r>
              <a:rPr lang="en-US" sz="2600" b="1"/>
              <a:t>Older customers are unaware of online offerings</a:t>
            </a:r>
          </a:p>
          <a:p>
            <a:pPr marL="800100" lvl="1" indent="-342900">
              <a:lnSpc>
                <a:spcPct val="200000"/>
              </a:lnSpc>
              <a:buFont typeface="Arial" panose="020B0604020202020204" pitchFamily="34" charset="0"/>
              <a:buChar char="•"/>
            </a:pPr>
            <a:r>
              <a:rPr lang="en-US" sz="2600" b="1"/>
              <a:t>Single product customer satisfaction is low</a:t>
            </a:r>
          </a:p>
          <a:p>
            <a:pPr marL="457200" indent="-457200">
              <a:lnSpc>
                <a:spcPct val="200000"/>
              </a:lnSpc>
              <a:buFont typeface="+mj-lt"/>
              <a:buAutoNum type="arabicPeriod"/>
            </a:pPr>
            <a:r>
              <a:rPr lang="en-US" sz="2600"/>
              <a:t>Offer means to discriminate churn risk based on other possibilities</a:t>
            </a:r>
          </a:p>
          <a:p>
            <a:pPr marL="457200" indent="-457200">
              <a:lnSpc>
                <a:spcPct val="200000"/>
              </a:lnSpc>
              <a:buFont typeface="+mj-lt"/>
              <a:buAutoNum type="arabicPeriod"/>
            </a:pPr>
            <a:r>
              <a:rPr lang="en-US" sz="2600"/>
              <a:t>If churn risk is high , determine the root cause through additional models/data and target the customer with offer appropriately.</a:t>
            </a:r>
          </a:p>
          <a:p>
            <a:pPr marL="342900" indent="-342900">
              <a:lnSpc>
                <a:spcPct val="200000"/>
              </a:lnSpc>
              <a:buFont typeface="Arial" panose="020B0604020202020204" pitchFamily="34" charset="0"/>
              <a:buChar char="•"/>
            </a:pPr>
            <a:endParaRPr lang="en-US" sz="2400" b="1"/>
          </a:p>
        </p:txBody>
      </p:sp>
      <p:sp>
        <p:nvSpPr>
          <p:cNvPr id="19" name="TextBox 18">
            <a:extLst>
              <a:ext uri="{FF2B5EF4-FFF2-40B4-BE49-F238E27FC236}">
                <a16:creationId xmlns:a16="http://schemas.microsoft.com/office/drawing/2014/main" id="{FC6D13B5-54A6-E56E-BDE2-A111AE891F65}"/>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Practical Considerations</a:t>
            </a:r>
          </a:p>
        </p:txBody>
      </p:sp>
      <p:sp>
        <p:nvSpPr>
          <p:cNvPr id="22" name="TextBox 9">
            <a:extLst>
              <a:ext uri="{FF2B5EF4-FFF2-40B4-BE49-F238E27FC236}">
                <a16:creationId xmlns:a16="http://schemas.microsoft.com/office/drawing/2014/main" id="{2F6B669D-3DB7-B24D-A7FA-2A5A593EC1E9}"/>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39</a:t>
            </a:r>
          </a:p>
        </p:txBody>
      </p:sp>
      <p:pic>
        <p:nvPicPr>
          <p:cNvPr id="30722" name="Picture 2">
            <a:extLst>
              <a:ext uri="{FF2B5EF4-FFF2-40B4-BE49-F238E27FC236}">
                <a16:creationId xmlns:a16="http://schemas.microsoft.com/office/drawing/2014/main" id="{43E86C02-C3F2-746C-0887-E381427D10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50" t="29022" r="10631" b="29800"/>
          <a:stretch>
            <a:fillRect/>
          </a:stretch>
        </p:blipFill>
        <p:spPr bwMode="auto">
          <a:xfrm>
            <a:off x="11959475" y="4352792"/>
            <a:ext cx="5143500" cy="297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809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023487" cy="10287000"/>
          </a:xfrm>
          <a:prstGeom prst="rect">
            <a:avLst/>
          </a:prstGeom>
          <a:solidFill>
            <a:srgbClr val="000000"/>
          </a:solidFill>
        </p:spPr>
        <p:txBody>
          <a:bodyPr/>
          <a:lstStyle/>
          <a:p>
            <a:endParaRPr lang="en-US"/>
          </a:p>
        </p:txBody>
      </p:sp>
      <p:sp>
        <p:nvSpPr>
          <p:cNvPr id="3" name="TextBox 3"/>
          <p:cNvSpPr txBox="1"/>
          <p:nvPr/>
        </p:nvSpPr>
        <p:spPr>
          <a:xfrm>
            <a:off x="1028700" y="2085975"/>
            <a:ext cx="6566557" cy="1228725"/>
          </a:xfrm>
          <a:prstGeom prst="rect">
            <a:avLst/>
          </a:prstGeom>
        </p:spPr>
        <p:txBody>
          <a:bodyPr lIns="0" tIns="0" rIns="0" bIns="0" rtlCol="0" anchor="t">
            <a:spAutoFit/>
          </a:bodyPr>
          <a:lstStyle/>
          <a:p>
            <a:pPr algn="l">
              <a:lnSpc>
                <a:spcPts val="9600"/>
              </a:lnSpc>
            </a:pPr>
            <a:r>
              <a:rPr lang="en-US" sz="8000">
                <a:solidFill>
                  <a:srgbClr val="FFFFFF"/>
                </a:solidFill>
                <a:latin typeface="Lexend Deca"/>
                <a:ea typeface="Lexend Deca"/>
                <a:cs typeface="Lexend Deca"/>
                <a:sym typeface="Lexend Deca"/>
              </a:rPr>
              <a:t>Agenda</a:t>
            </a:r>
          </a:p>
        </p:txBody>
      </p:sp>
      <p:sp>
        <p:nvSpPr>
          <p:cNvPr id="4" name="AutoShape 4"/>
          <p:cNvSpPr/>
          <p:nvPr/>
        </p:nvSpPr>
        <p:spPr>
          <a:xfrm>
            <a:off x="1028700" y="1828081"/>
            <a:ext cx="5143500" cy="0"/>
          </a:xfrm>
          <a:prstGeom prst="line">
            <a:avLst/>
          </a:prstGeom>
          <a:ln w="38100"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8184832" y="2628900"/>
            <a:ext cx="88933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AutoShape 6"/>
          <p:cNvSpPr/>
          <p:nvPr/>
        </p:nvSpPr>
        <p:spPr>
          <a:xfrm>
            <a:off x="8184640" y="3517900"/>
            <a:ext cx="8903018" cy="0"/>
          </a:xfrm>
          <a:prstGeom prst="line">
            <a:avLst/>
          </a:prstGeom>
          <a:ln w="38100"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8315132" y="2667000"/>
            <a:ext cx="351451" cy="422275"/>
          </a:xfrm>
          <a:prstGeom prst="rect">
            <a:avLst/>
          </a:prstGeom>
        </p:spPr>
        <p:txBody>
          <a:bodyPr lIns="0" tIns="0" rIns="0" bIns="0" rtlCol="0" anchor="t">
            <a:spAutoFit/>
          </a:bodyPr>
          <a:lstStyle/>
          <a:p>
            <a:pPr algn="ctr">
              <a:lnSpc>
                <a:spcPts val="3499"/>
              </a:lnSpc>
            </a:pPr>
            <a:r>
              <a:rPr lang="en-US" sz="2499">
                <a:solidFill>
                  <a:srgbClr val="00CD8F"/>
                </a:solidFill>
                <a:latin typeface="Lexend Deca"/>
                <a:ea typeface="Lexend Deca"/>
                <a:cs typeface="Lexend Deca"/>
                <a:sym typeface="Lexend Deca"/>
              </a:rPr>
              <a:t>01</a:t>
            </a:r>
          </a:p>
        </p:txBody>
      </p:sp>
      <p:sp>
        <p:nvSpPr>
          <p:cNvPr id="8" name="TextBox 8"/>
          <p:cNvSpPr txBox="1"/>
          <p:nvPr/>
        </p:nvSpPr>
        <p:spPr>
          <a:xfrm>
            <a:off x="9163050" y="2818130"/>
            <a:ext cx="7915082" cy="531299"/>
          </a:xfrm>
          <a:prstGeom prst="rect">
            <a:avLst/>
          </a:prstGeom>
        </p:spPr>
        <p:txBody>
          <a:bodyPr wrap="square" lIns="0" tIns="0" rIns="0" bIns="0" rtlCol="0" anchor="t">
            <a:spAutoFit/>
          </a:bodyPr>
          <a:lstStyle/>
          <a:p>
            <a:pPr>
              <a:lnSpc>
                <a:spcPts val="4480"/>
              </a:lnSpc>
            </a:pPr>
            <a:r>
              <a:rPr lang="en-US" sz="3200">
                <a:solidFill>
                  <a:srgbClr val="000000"/>
                </a:solidFill>
                <a:latin typeface="Lexend Deca"/>
                <a:ea typeface="Lexend Deca"/>
                <a:cs typeface="Lexend Deca"/>
                <a:sym typeface="Lexend Deca"/>
              </a:rPr>
              <a:t>Introduction &amp; Motivation</a:t>
            </a:r>
          </a:p>
        </p:txBody>
      </p:sp>
      <p:grpSp>
        <p:nvGrpSpPr>
          <p:cNvPr id="45" name="Group 44">
            <a:extLst>
              <a:ext uri="{FF2B5EF4-FFF2-40B4-BE49-F238E27FC236}">
                <a16:creationId xmlns:a16="http://schemas.microsoft.com/office/drawing/2014/main" id="{D5E58BCD-2C9E-5A02-739F-242F5BD8DD6E}"/>
              </a:ext>
            </a:extLst>
          </p:cNvPr>
          <p:cNvGrpSpPr/>
          <p:nvPr/>
        </p:nvGrpSpPr>
        <p:grpSpPr>
          <a:xfrm>
            <a:off x="8184640" y="4540250"/>
            <a:ext cx="9074468" cy="749319"/>
            <a:chOff x="8184640" y="4540250"/>
            <a:chExt cx="9074468" cy="749319"/>
          </a:xfrm>
        </p:grpSpPr>
        <p:sp>
          <p:nvSpPr>
            <p:cNvPr id="11" name="TextBox 11"/>
            <p:cNvSpPr txBox="1"/>
            <p:nvPr/>
          </p:nvSpPr>
          <p:spPr>
            <a:xfrm>
              <a:off x="9163049" y="4549775"/>
              <a:ext cx="7991283" cy="531299"/>
            </a:xfrm>
            <a:prstGeom prst="rect">
              <a:avLst/>
            </a:prstGeom>
          </p:spPr>
          <p:txBody>
            <a:bodyPr wrap="square" lIns="0" tIns="0" rIns="0" bIns="0" rtlCol="0" anchor="t">
              <a:spAutoFit/>
            </a:bodyPr>
            <a:lstStyle/>
            <a:p>
              <a:pPr>
                <a:lnSpc>
                  <a:spcPts val="4480"/>
                </a:lnSpc>
              </a:pPr>
              <a:r>
                <a:rPr lang="en-US" sz="3200">
                  <a:solidFill>
                    <a:srgbClr val="000000"/>
                  </a:solidFill>
                  <a:latin typeface="Lexend Deca"/>
                  <a:ea typeface="Lexend Deca"/>
                  <a:cs typeface="Lexend Deca"/>
                  <a:sym typeface="Lexend Deca"/>
                </a:rPr>
                <a:t>Beyond Trees</a:t>
              </a:r>
            </a:p>
          </p:txBody>
        </p:sp>
        <p:sp>
          <p:nvSpPr>
            <p:cNvPr id="12" name="AutoShape 12"/>
            <p:cNvSpPr/>
            <p:nvPr/>
          </p:nvSpPr>
          <p:spPr>
            <a:xfrm>
              <a:off x="8184640" y="5289569"/>
              <a:ext cx="9074468" cy="0"/>
            </a:xfrm>
            <a:prstGeom prst="line">
              <a:avLst/>
            </a:prstGeom>
            <a:ln w="38100"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8315132" y="4540250"/>
              <a:ext cx="360759" cy="422275"/>
            </a:xfrm>
            <a:prstGeom prst="rect">
              <a:avLst/>
            </a:prstGeom>
          </p:spPr>
          <p:txBody>
            <a:bodyPr lIns="0" tIns="0" rIns="0" bIns="0" rtlCol="0" anchor="t">
              <a:spAutoFit/>
            </a:bodyPr>
            <a:lstStyle/>
            <a:p>
              <a:pPr algn="ctr">
                <a:lnSpc>
                  <a:spcPts val="3499"/>
                </a:lnSpc>
              </a:pPr>
              <a:r>
                <a:rPr lang="en-US" sz="2499">
                  <a:solidFill>
                    <a:srgbClr val="00CD8F"/>
                  </a:solidFill>
                  <a:latin typeface="Lexend Deca"/>
                  <a:ea typeface="Lexend Deca"/>
                  <a:cs typeface="Lexend Deca"/>
                  <a:sym typeface="Lexend Deca"/>
                </a:rPr>
                <a:t>03</a:t>
              </a:r>
            </a:p>
          </p:txBody>
        </p:sp>
      </p:grpSp>
      <p:grpSp>
        <p:nvGrpSpPr>
          <p:cNvPr id="46" name="Group 45">
            <a:extLst>
              <a:ext uri="{FF2B5EF4-FFF2-40B4-BE49-F238E27FC236}">
                <a16:creationId xmlns:a16="http://schemas.microsoft.com/office/drawing/2014/main" id="{03BC14DF-BE21-A6F4-A55E-6D376E4A2865}"/>
              </a:ext>
            </a:extLst>
          </p:cNvPr>
          <p:cNvGrpSpPr/>
          <p:nvPr/>
        </p:nvGrpSpPr>
        <p:grpSpPr>
          <a:xfrm>
            <a:off x="8184832" y="5375919"/>
            <a:ext cx="9074468" cy="751215"/>
            <a:chOff x="8184832" y="5375919"/>
            <a:chExt cx="9074468" cy="751215"/>
          </a:xfrm>
        </p:grpSpPr>
        <p:sp>
          <p:nvSpPr>
            <p:cNvPr id="14" name="TextBox 14"/>
            <p:cNvSpPr txBox="1"/>
            <p:nvPr/>
          </p:nvSpPr>
          <p:spPr>
            <a:xfrm>
              <a:off x="9163050" y="5470544"/>
              <a:ext cx="8096058" cy="528320"/>
            </a:xfrm>
            <a:prstGeom prst="rect">
              <a:avLst/>
            </a:prstGeom>
          </p:spPr>
          <p:txBody>
            <a:bodyPr wrap="square" lIns="0" tIns="0" rIns="0" bIns="0" rtlCol="0" anchor="t">
              <a:spAutoFit/>
            </a:bodyPr>
            <a:lstStyle/>
            <a:p>
              <a:pPr>
                <a:lnSpc>
                  <a:spcPts val="4480"/>
                </a:lnSpc>
              </a:pPr>
              <a:r>
                <a:rPr lang="en-US" sz="3200">
                  <a:solidFill>
                    <a:srgbClr val="000000"/>
                  </a:solidFill>
                  <a:latin typeface="Lexend Deca"/>
                  <a:ea typeface="Lexend Deca"/>
                  <a:cs typeface="Lexend Deca"/>
                  <a:sym typeface="Lexend Deca"/>
                </a:rPr>
                <a:t>Practical Considerations</a:t>
              </a:r>
            </a:p>
          </p:txBody>
        </p:sp>
        <p:sp>
          <p:nvSpPr>
            <p:cNvPr id="15" name="AutoShape 15"/>
            <p:cNvSpPr/>
            <p:nvPr/>
          </p:nvSpPr>
          <p:spPr>
            <a:xfrm>
              <a:off x="8184832" y="6127134"/>
              <a:ext cx="9074468" cy="0"/>
            </a:xfrm>
            <a:prstGeom prst="line">
              <a:avLst/>
            </a:prstGeom>
            <a:ln w="38100" cap="flat">
              <a:solidFill>
                <a:srgbClr val="000000"/>
              </a:solidFill>
              <a:prstDash val="solid"/>
              <a:headEnd type="none" w="sm" len="sm"/>
              <a:tailEnd type="none" w="sm" len="sm"/>
            </a:ln>
          </p:spPr>
          <p:txBody>
            <a:bodyPr/>
            <a:lstStyle/>
            <a:p>
              <a:endParaRPr lang="en-US"/>
            </a:p>
          </p:txBody>
        </p:sp>
        <p:sp>
          <p:nvSpPr>
            <p:cNvPr id="16" name="TextBox 16"/>
            <p:cNvSpPr txBox="1"/>
            <p:nvPr/>
          </p:nvSpPr>
          <p:spPr>
            <a:xfrm>
              <a:off x="8315132" y="5375919"/>
              <a:ext cx="389551" cy="422275"/>
            </a:xfrm>
            <a:prstGeom prst="rect">
              <a:avLst/>
            </a:prstGeom>
          </p:spPr>
          <p:txBody>
            <a:bodyPr lIns="0" tIns="0" rIns="0" bIns="0" rtlCol="0" anchor="t">
              <a:spAutoFit/>
            </a:bodyPr>
            <a:lstStyle/>
            <a:p>
              <a:pPr algn="ctr">
                <a:lnSpc>
                  <a:spcPts val="3499"/>
                </a:lnSpc>
              </a:pPr>
              <a:r>
                <a:rPr lang="en-US" sz="2499">
                  <a:solidFill>
                    <a:srgbClr val="00CD8F"/>
                  </a:solidFill>
                  <a:latin typeface="Lexend Deca"/>
                  <a:ea typeface="Lexend Deca"/>
                  <a:cs typeface="Lexend Deca"/>
                  <a:sym typeface="Lexend Deca"/>
                </a:rPr>
                <a:t>04</a:t>
              </a:r>
            </a:p>
          </p:txBody>
        </p:sp>
      </p:grpSp>
      <p:grpSp>
        <p:nvGrpSpPr>
          <p:cNvPr id="18" name="Group 18"/>
          <p:cNvGrpSpPr>
            <a:grpSpLocks noChangeAspect="1"/>
          </p:cNvGrpSpPr>
          <p:nvPr/>
        </p:nvGrpSpPr>
        <p:grpSpPr>
          <a:xfrm>
            <a:off x="13345" y="8757648"/>
            <a:ext cx="254098" cy="336585"/>
            <a:chOff x="0" y="0"/>
            <a:chExt cx="508203" cy="673176"/>
          </a:xfrm>
        </p:grpSpPr>
        <p:sp>
          <p:nvSpPr>
            <p:cNvPr id="19" name="Freeform 19"/>
            <p:cNvSpPr/>
            <p:nvPr/>
          </p:nvSpPr>
          <p:spPr>
            <a:xfrm>
              <a:off x="0" y="0"/>
              <a:ext cx="508254" cy="673227"/>
            </a:xfrm>
            <a:custGeom>
              <a:avLst/>
              <a:gdLst/>
              <a:ahLst/>
              <a:cxnLst/>
              <a:rect l="l" t="t" r="r" b="b"/>
              <a:pathLst>
                <a:path w="508254" h="673227">
                  <a:moveTo>
                    <a:pt x="508254" y="673227"/>
                  </a:moveTo>
                  <a:lnTo>
                    <a:pt x="0" y="673227"/>
                  </a:lnTo>
                  <a:lnTo>
                    <a:pt x="0" y="0"/>
                  </a:lnTo>
                  <a:lnTo>
                    <a:pt x="508254" y="0"/>
                  </a:lnTo>
                  <a:close/>
                </a:path>
              </a:pathLst>
            </a:custGeom>
            <a:solidFill>
              <a:srgbClr val="4F5252"/>
            </a:solidFill>
          </p:spPr>
          <p:txBody>
            <a:bodyPr/>
            <a:lstStyle/>
            <a:p>
              <a:endParaRPr lang="en-US"/>
            </a:p>
          </p:txBody>
        </p:sp>
      </p:grpSp>
      <p:grpSp>
        <p:nvGrpSpPr>
          <p:cNvPr id="20" name="Group 20"/>
          <p:cNvGrpSpPr>
            <a:grpSpLocks noChangeAspect="1"/>
          </p:cNvGrpSpPr>
          <p:nvPr/>
        </p:nvGrpSpPr>
        <p:grpSpPr>
          <a:xfrm>
            <a:off x="660168" y="8757648"/>
            <a:ext cx="1031100" cy="336585"/>
            <a:chOff x="0" y="0"/>
            <a:chExt cx="2062201" cy="673176"/>
          </a:xfrm>
        </p:grpSpPr>
        <p:sp>
          <p:nvSpPr>
            <p:cNvPr id="21" name="Freeform 21"/>
            <p:cNvSpPr/>
            <p:nvPr/>
          </p:nvSpPr>
          <p:spPr>
            <a:xfrm>
              <a:off x="0" y="0"/>
              <a:ext cx="2062226" cy="673227"/>
            </a:xfrm>
            <a:custGeom>
              <a:avLst/>
              <a:gdLst/>
              <a:ahLst/>
              <a:cxnLst/>
              <a:rect l="l" t="t" r="r" b="b"/>
              <a:pathLst>
                <a:path w="2062226" h="673227">
                  <a:moveTo>
                    <a:pt x="2062226" y="673227"/>
                  </a:moveTo>
                  <a:lnTo>
                    <a:pt x="0" y="673227"/>
                  </a:lnTo>
                  <a:lnTo>
                    <a:pt x="0" y="0"/>
                  </a:lnTo>
                  <a:lnTo>
                    <a:pt x="2062226" y="0"/>
                  </a:lnTo>
                  <a:close/>
                </a:path>
              </a:pathLst>
            </a:custGeom>
            <a:solidFill>
              <a:srgbClr val="4F5252"/>
            </a:solidFill>
          </p:spPr>
          <p:txBody>
            <a:bodyPr/>
            <a:lstStyle/>
            <a:p>
              <a:endParaRPr lang="en-US"/>
            </a:p>
          </p:txBody>
        </p:sp>
      </p:grpSp>
      <p:grpSp>
        <p:nvGrpSpPr>
          <p:cNvPr id="22" name="Group 22"/>
          <p:cNvGrpSpPr>
            <a:grpSpLocks noChangeAspect="1"/>
          </p:cNvGrpSpPr>
          <p:nvPr/>
        </p:nvGrpSpPr>
        <p:grpSpPr>
          <a:xfrm>
            <a:off x="2276627" y="8757648"/>
            <a:ext cx="954557" cy="336585"/>
            <a:chOff x="0" y="0"/>
            <a:chExt cx="1909115" cy="673176"/>
          </a:xfrm>
        </p:grpSpPr>
        <p:sp>
          <p:nvSpPr>
            <p:cNvPr id="23" name="Freeform 23"/>
            <p:cNvSpPr/>
            <p:nvPr/>
          </p:nvSpPr>
          <p:spPr>
            <a:xfrm>
              <a:off x="0" y="0"/>
              <a:ext cx="1909064" cy="673227"/>
            </a:xfrm>
            <a:custGeom>
              <a:avLst/>
              <a:gdLst/>
              <a:ahLst/>
              <a:cxnLst/>
              <a:rect l="l" t="t" r="r" b="b"/>
              <a:pathLst>
                <a:path w="1909064" h="673227">
                  <a:moveTo>
                    <a:pt x="1909064" y="673227"/>
                  </a:moveTo>
                  <a:lnTo>
                    <a:pt x="0" y="673227"/>
                  </a:lnTo>
                  <a:lnTo>
                    <a:pt x="0" y="0"/>
                  </a:lnTo>
                  <a:lnTo>
                    <a:pt x="1909064" y="0"/>
                  </a:lnTo>
                  <a:close/>
                </a:path>
              </a:pathLst>
            </a:custGeom>
            <a:solidFill>
              <a:srgbClr val="4F5252"/>
            </a:solidFill>
          </p:spPr>
          <p:txBody>
            <a:bodyPr/>
            <a:lstStyle/>
            <a:p>
              <a:endParaRPr lang="en-US"/>
            </a:p>
          </p:txBody>
        </p:sp>
      </p:grpSp>
      <p:grpSp>
        <p:nvGrpSpPr>
          <p:cNvPr id="24" name="Group 24"/>
          <p:cNvGrpSpPr>
            <a:grpSpLocks noChangeAspect="1"/>
          </p:cNvGrpSpPr>
          <p:nvPr/>
        </p:nvGrpSpPr>
        <p:grpSpPr>
          <a:xfrm>
            <a:off x="3643151" y="8757648"/>
            <a:ext cx="253898" cy="336585"/>
            <a:chOff x="0" y="0"/>
            <a:chExt cx="507797" cy="673176"/>
          </a:xfrm>
        </p:grpSpPr>
        <p:sp>
          <p:nvSpPr>
            <p:cNvPr id="25" name="Freeform 25"/>
            <p:cNvSpPr/>
            <p:nvPr/>
          </p:nvSpPr>
          <p:spPr>
            <a:xfrm>
              <a:off x="0" y="0"/>
              <a:ext cx="507746" cy="673227"/>
            </a:xfrm>
            <a:custGeom>
              <a:avLst/>
              <a:gdLst/>
              <a:ahLst/>
              <a:cxnLst/>
              <a:rect l="l" t="t" r="r" b="b"/>
              <a:pathLst>
                <a:path w="507746" h="673227">
                  <a:moveTo>
                    <a:pt x="507746" y="673227"/>
                  </a:moveTo>
                  <a:lnTo>
                    <a:pt x="0" y="673227"/>
                  </a:lnTo>
                  <a:lnTo>
                    <a:pt x="0" y="0"/>
                  </a:lnTo>
                  <a:lnTo>
                    <a:pt x="507746" y="0"/>
                  </a:lnTo>
                  <a:close/>
                </a:path>
              </a:pathLst>
            </a:custGeom>
            <a:solidFill>
              <a:srgbClr val="57B7F7"/>
            </a:solidFill>
          </p:spPr>
          <p:txBody>
            <a:bodyPr/>
            <a:lstStyle/>
            <a:p>
              <a:endParaRPr lang="en-US"/>
            </a:p>
          </p:txBody>
        </p:sp>
      </p:grpSp>
      <p:grpSp>
        <p:nvGrpSpPr>
          <p:cNvPr id="26" name="Group 26"/>
          <p:cNvGrpSpPr>
            <a:grpSpLocks noChangeAspect="1"/>
          </p:cNvGrpSpPr>
          <p:nvPr/>
        </p:nvGrpSpPr>
        <p:grpSpPr>
          <a:xfrm>
            <a:off x="4478074" y="8757648"/>
            <a:ext cx="254051" cy="336585"/>
            <a:chOff x="0" y="0"/>
            <a:chExt cx="508102" cy="673176"/>
          </a:xfrm>
        </p:grpSpPr>
        <p:sp>
          <p:nvSpPr>
            <p:cNvPr id="27" name="Freeform 27"/>
            <p:cNvSpPr/>
            <p:nvPr/>
          </p:nvSpPr>
          <p:spPr>
            <a:xfrm>
              <a:off x="0" y="0"/>
              <a:ext cx="508127" cy="673227"/>
            </a:xfrm>
            <a:custGeom>
              <a:avLst/>
              <a:gdLst/>
              <a:ahLst/>
              <a:cxnLst/>
              <a:rect l="l" t="t" r="r" b="b"/>
              <a:pathLst>
                <a:path w="508127" h="673227">
                  <a:moveTo>
                    <a:pt x="508127" y="673227"/>
                  </a:moveTo>
                  <a:lnTo>
                    <a:pt x="0" y="673227"/>
                  </a:lnTo>
                  <a:lnTo>
                    <a:pt x="0" y="0"/>
                  </a:lnTo>
                  <a:lnTo>
                    <a:pt x="508127" y="0"/>
                  </a:lnTo>
                  <a:close/>
                </a:path>
              </a:pathLst>
            </a:custGeom>
            <a:solidFill>
              <a:srgbClr val="00CD8F"/>
            </a:solidFill>
          </p:spPr>
          <p:txBody>
            <a:bodyPr/>
            <a:lstStyle/>
            <a:p>
              <a:endParaRPr lang="en-US"/>
            </a:p>
          </p:txBody>
        </p:sp>
      </p:grpSp>
      <p:grpSp>
        <p:nvGrpSpPr>
          <p:cNvPr id="29" name="Group 29"/>
          <p:cNvGrpSpPr>
            <a:grpSpLocks noChangeAspect="1"/>
          </p:cNvGrpSpPr>
          <p:nvPr/>
        </p:nvGrpSpPr>
        <p:grpSpPr>
          <a:xfrm>
            <a:off x="16331765" y="473688"/>
            <a:ext cx="927535" cy="555012"/>
            <a:chOff x="0" y="0"/>
            <a:chExt cx="1855064" cy="1110031"/>
          </a:xfrm>
        </p:grpSpPr>
        <p:sp>
          <p:nvSpPr>
            <p:cNvPr id="30" name="Freeform 30"/>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31" name="Freeform 31"/>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32" name="Freeform 32"/>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grpSp>
        <p:nvGrpSpPr>
          <p:cNvPr id="44" name="Group 43">
            <a:extLst>
              <a:ext uri="{FF2B5EF4-FFF2-40B4-BE49-F238E27FC236}">
                <a16:creationId xmlns:a16="http://schemas.microsoft.com/office/drawing/2014/main" id="{C0F505D8-842D-1224-23DF-C2E79D858106}"/>
              </a:ext>
            </a:extLst>
          </p:cNvPr>
          <p:cNvGrpSpPr/>
          <p:nvPr/>
        </p:nvGrpSpPr>
        <p:grpSpPr>
          <a:xfrm>
            <a:off x="8184640" y="3613151"/>
            <a:ext cx="8969693" cy="831849"/>
            <a:chOff x="8184640" y="3613151"/>
            <a:chExt cx="8969693" cy="831849"/>
          </a:xfrm>
        </p:grpSpPr>
        <p:sp>
          <p:nvSpPr>
            <p:cNvPr id="9" name="AutoShape 9"/>
            <p:cNvSpPr/>
            <p:nvPr/>
          </p:nvSpPr>
          <p:spPr>
            <a:xfrm>
              <a:off x="8184640" y="4445000"/>
              <a:ext cx="8969693" cy="0"/>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8315131" y="3613151"/>
              <a:ext cx="389551" cy="413575"/>
            </a:xfrm>
            <a:prstGeom prst="rect">
              <a:avLst/>
            </a:prstGeom>
          </p:spPr>
          <p:txBody>
            <a:bodyPr wrap="square" lIns="0" tIns="0" rIns="0" bIns="0" rtlCol="0" anchor="t">
              <a:spAutoFit/>
            </a:bodyPr>
            <a:lstStyle/>
            <a:p>
              <a:pPr algn="ctr">
                <a:lnSpc>
                  <a:spcPts val="3499"/>
                </a:lnSpc>
              </a:pPr>
              <a:r>
                <a:rPr lang="en-US" sz="2499">
                  <a:solidFill>
                    <a:srgbClr val="00CD8F"/>
                  </a:solidFill>
                  <a:latin typeface="Lexend Deca"/>
                  <a:ea typeface="Lexend Deca"/>
                  <a:cs typeface="Lexend Deca"/>
                  <a:sym typeface="Lexend Deca"/>
                </a:rPr>
                <a:t>02</a:t>
              </a:r>
            </a:p>
          </p:txBody>
        </p:sp>
        <p:sp>
          <p:nvSpPr>
            <p:cNvPr id="39" name="TextBox 39"/>
            <p:cNvSpPr txBox="1"/>
            <p:nvPr/>
          </p:nvSpPr>
          <p:spPr>
            <a:xfrm>
              <a:off x="9144000" y="3698875"/>
              <a:ext cx="7934132" cy="528320"/>
            </a:xfrm>
            <a:prstGeom prst="rect">
              <a:avLst/>
            </a:prstGeom>
          </p:spPr>
          <p:txBody>
            <a:bodyPr wrap="square" lIns="0" tIns="0" rIns="0" bIns="0" rtlCol="0" anchor="t">
              <a:spAutoFit/>
            </a:bodyPr>
            <a:lstStyle/>
            <a:p>
              <a:pPr>
                <a:lnSpc>
                  <a:spcPts val="4480"/>
                </a:lnSpc>
              </a:pPr>
              <a:r>
                <a:rPr lang="en-US" sz="3200">
                  <a:solidFill>
                    <a:srgbClr val="000000"/>
                  </a:solidFill>
                  <a:latin typeface="Lexend Deca"/>
                  <a:ea typeface="Lexend Deca"/>
                  <a:cs typeface="Lexend Deca"/>
                  <a:sym typeface="Lexend Deca"/>
                </a:rPr>
                <a:t>Case Study with Trees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558B-3ABA-302E-E16D-8CED2B8B9FB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39C975F-48AE-A3BE-D95D-72A14B1042E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DC67D929-3CAF-A962-35E3-5E662B509368}"/>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02056BFE-4447-2859-11CD-48B980206600}"/>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760F4DE1-242D-2CA2-5ADE-F3EA1719E5A0}"/>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5412C99D-A060-E7B0-4002-A96B3ECBAF88}"/>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6560B87B-2EC9-5115-A0FD-807FFEDC9F80}"/>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559CF883-FA5B-BEBE-6D7F-33054E124337}"/>
              </a:ext>
            </a:extLst>
          </p:cNvPr>
          <p:cNvSpPr txBox="1"/>
          <p:nvPr/>
        </p:nvSpPr>
        <p:spPr>
          <a:xfrm>
            <a:off x="1028700" y="1236622"/>
            <a:ext cx="8115300"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Choosing the Right Model</a:t>
            </a:r>
          </a:p>
        </p:txBody>
      </p:sp>
      <p:sp>
        <p:nvSpPr>
          <p:cNvPr id="9" name="TextBox 9">
            <a:extLst>
              <a:ext uri="{FF2B5EF4-FFF2-40B4-BE49-F238E27FC236}">
                <a16:creationId xmlns:a16="http://schemas.microsoft.com/office/drawing/2014/main" id="{41B479D8-E26A-5E88-9E64-A572CD828AFC}"/>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11B9500A-AABF-2600-2E98-ED7EEC217DCD}"/>
              </a:ext>
            </a:extLst>
          </p:cNvPr>
          <p:cNvSpPr txBox="1"/>
          <p:nvPr/>
        </p:nvSpPr>
        <p:spPr>
          <a:xfrm>
            <a:off x="1028700" y="2714466"/>
            <a:ext cx="9486900" cy="4689232"/>
          </a:xfrm>
          <a:prstGeom prst="rect">
            <a:avLst/>
          </a:prstGeom>
        </p:spPr>
        <p:txBody>
          <a:bodyPr wrap="square" lIns="0" tIns="0" rIns="0" bIns="0" rtlCol="0" anchor="t">
            <a:spAutoFit/>
          </a:bodyPr>
          <a:lstStyle/>
          <a:p>
            <a:pPr>
              <a:lnSpc>
                <a:spcPct val="200000"/>
              </a:lnSpc>
            </a:pPr>
            <a:r>
              <a:rPr lang="en-US" sz="2600" b="1"/>
              <a:t>Decision Framework</a:t>
            </a:r>
            <a:r>
              <a:rPr lang="en-US" sz="2600"/>
              <a:t>:</a:t>
            </a:r>
            <a:endParaRPr lang="en-US" sz="2600">
              <a:solidFill>
                <a:srgbClr val="000000"/>
              </a:solidFill>
              <a:ea typeface="Outfit"/>
              <a:cs typeface="Outfit"/>
              <a:sym typeface="Outfit"/>
            </a:endParaRPr>
          </a:p>
          <a:p>
            <a:pPr marL="342900" indent="-342900">
              <a:lnSpc>
                <a:spcPct val="200000"/>
              </a:lnSpc>
              <a:buFont typeface="Arial" panose="020B0604020202020204" pitchFamily="34" charset="0"/>
              <a:buChar char="•"/>
            </a:pPr>
            <a:r>
              <a:rPr lang="en-US" sz="2600" b="1"/>
              <a:t>Accuracy priority</a:t>
            </a:r>
            <a:r>
              <a:rPr lang="en-US" sz="2600"/>
              <a:t>: RuleFit or ensemble methods </a:t>
            </a:r>
          </a:p>
          <a:p>
            <a:pPr marL="342900" indent="-342900">
              <a:lnSpc>
                <a:spcPct val="200000"/>
              </a:lnSpc>
              <a:buFont typeface="Arial" panose="020B0604020202020204" pitchFamily="34" charset="0"/>
              <a:buChar char="•"/>
            </a:pPr>
            <a:r>
              <a:rPr lang="en-US" sz="2600" b="1"/>
              <a:t>Transparency priority</a:t>
            </a:r>
            <a:r>
              <a:rPr lang="en-US" sz="2600"/>
              <a:t>: Simple decision trees or rule lists </a:t>
            </a:r>
          </a:p>
          <a:p>
            <a:pPr marL="342900" indent="-342900">
              <a:lnSpc>
                <a:spcPct val="200000"/>
              </a:lnSpc>
              <a:buFont typeface="Arial" panose="020B0604020202020204" pitchFamily="34" charset="0"/>
              <a:buChar char="•"/>
            </a:pPr>
            <a:r>
              <a:rPr lang="en-US" sz="2600" b="1"/>
              <a:t>Consistency priority</a:t>
            </a:r>
            <a:r>
              <a:rPr lang="en-US" sz="2600"/>
              <a:t>: Rule lists with clear precedence </a:t>
            </a:r>
          </a:p>
          <a:p>
            <a:pPr marL="342900" indent="-342900">
              <a:lnSpc>
                <a:spcPct val="200000"/>
              </a:lnSpc>
              <a:buFont typeface="Arial" panose="020B0604020202020204" pitchFamily="34" charset="0"/>
              <a:buChar char="•"/>
            </a:pPr>
            <a:r>
              <a:rPr lang="en-US" sz="2600" b="1"/>
              <a:t>Flexibility priority</a:t>
            </a:r>
            <a:r>
              <a:rPr lang="en-US" sz="2600"/>
              <a:t>: Rule sets with weighted voting </a:t>
            </a:r>
          </a:p>
          <a:p>
            <a:pPr marL="342900" indent="-342900">
              <a:lnSpc>
                <a:spcPct val="200000"/>
              </a:lnSpc>
              <a:buFont typeface="Arial" panose="020B0604020202020204" pitchFamily="34" charset="0"/>
              <a:buChar char="•"/>
            </a:pPr>
            <a:r>
              <a:rPr lang="en-US" sz="2600" b="1"/>
              <a:t>Stakeholder needs</a:t>
            </a:r>
            <a:r>
              <a:rPr lang="en-US" sz="2600"/>
              <a:t>: Match model complexity to audience</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6F603481-2174-9093-E849-EF2D5C10A9B9}"/>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Practical Considerations</a:t>
            </a:r>
          </a:p>
        </p:txBody>
      </p:sp>
      <p:sp>
        <p:nvSpPr>
          <p:cNvPr id="22" name="TextBox 9">
            <a:extLst>
              <a:ext uri="{FF2B5EF4-FFF2-40B4-BE49-F238E27FC236}">
                <a16:creationId xmlns:a16="http://schemas.microsoft.com/office/drawing/2014/main" id="{9A66868C-4B9A-7B66-2237-549734DCF8A6}"/>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40</a:t>
            </a:r>
          </a:p>
        </p:txBody>
      </p:sp>
      <p:pic>
        <p:nvPicPr>
          <p:cNvPr id="27650" name="Picture 2">
            <a:extLst>
              <a:ext uri="{FF2B5EF4-FFF2-40B4-BE49-F238E27FC236}">
                <a16:creationId xmlns:a16="http://schemas.microsoft.com/office/drawing/2014/main" id="{97A10CB0-4151-4E24-6A01-ECD1C9462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0" y="2706667"/>
            <a:ext cx="7854963" cy="6282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23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8CF0-D255-D8CC-978C-990635F7460B}"/>
            </a:ext>
          </a:extLst>
        </p:cNvPr>
        <p:cNvGrpSpPr/>
        <p:nvPr/>
      </p:nvGrpSpPr>
      <p:grpSpPr>
        <a:xfrm>
          <a:off x="0" y="0"/>
          <a:ext cx="0" cy="0"/>
          <a:chOff x="0" y="0"/>
          <a:chExt cx="0" cy="0"/>
        </a:xfrm>
      </p:grpSpPr>
      <p:pic>
        <p:nvPicPr>
          <p:cNvPr id="28674" name="Picture 2" descr="Profitable sales and business growth">
            <a:extLst>
              <a:ext uri="{FF2B5EF4-FFF2-40B4-BE49-F238E27FC236}">
                <a16:creationId xmlns:a16="http://schemas.microsoft.com/office/drawing/2014/main" id="{0FE818E0-72D0-FA6B-1F0A-ED6A2ADCA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9240" y="2561785"/>
            <a:ext cx="8337324" cy="636347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A9AE1980-6874-8899-F6B7-CEC495A6AD95}"/>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5AB15245-2AAA-1AD2-393E-21072E535BFC}"/>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38BD6F95-CAD8-7D2B-59F2-EA94BA4F717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7D5E8C1D-E586-409F-0F67-1B8CA626CBAD}"/>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363AECC4-3458-0A8C-CBE3-B7C8259DA169}"/>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BD6653AC-107D-ECC0-674E-86B9C86352AB}"/>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3FA5E842-9341-A087-F9FA-28B2A00E8EA1}"/>
              </a:ext>
            </a:extLst>
          </p:cNvPr>
          <p:cNvSpPr txBox="1"/>
          <p:nvPr/>
        </p:nvSpPr>
        <p:spPr>
          <a:xfrm>
            <a:off x="1028700" y="1236622"/>
            <a:ext cx="9486900"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Implementation Best Practices</a:t>
            </a:r>
          </a:p>
        </p:txBody>
      </p:sp>
      <p:sp>
        <p:nvSpPr>
          <p:cNvPr id="9" name="TextBox 9">
            <a:extLst>
              <a:ext uri="{FF2B5EF4-FFF2-40B4-BE49-F238E27FC236}">
                <a16:creationId xmlns:a16="http://schemas.microsoft.com/office/drawing/2014/main" id="{DD3AB6A9-5EF9-3206-3335-60BD7B171E7C}"/>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2A86DA88-7CDD-6CC6-86C3-6D8824DA10CE}"/>
              </a:ext>
            </a:extLst>
          </p:cNvPr>
          <p:cNvSpPr txBox="1"/>
          <p:nvPr/>
        </p:nvSpPr>
        <p:spPr>
          <a:xfrm>
            <a:off x="1028700" y="2714466"/>
            <a:ext cx="9486900" cy="4689232"/>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endParaRPr lang="en-US" sz="2600" b="1"/>
          </a:p>
          <a:p>
            <a:pPr marL="342900" indent="-342900">
              <a:lnSpc>
                <a:spcPct val="200000"/>
              </a:lnSpc>
              <a:buFont typeface="Arial" panose="020B0604020202020204" pitchFamily="34" charset="0"/>
              <a:buChar char="•"/>
            </a:pPr>
            <a:r>
              <a:rPr lang="en-US" sz="2600" b="1"/>
              <a:t>Start simple</a:t>
            </a:r>
            <a:r>
              <a:rPr lang="en-US" sz="2600"/>
              <a:t>: Begin with basic decision trees </a:t>
            </a:r>
          </a:p>
          <a:p>
            <a:pPr marL="342900" indent="-342900">
              <a:lnSpc>
                <a:spcPct val="200000"/>
              </a:lnSpc>
              <a:buFont typeface="Arial" panose="020B0604020202020204" pitchFamily="34" charset="0"/>
              <a:buChar char="•"/>
            </a:pPr>
            <a:r>
              <a:rPr lang="en-US" sz="2600" b="1"/>
              <a:t>Validate interpretations</a:t>
            </a:r>
            <a:r>
              <a:rPr lang="en-US" sz="2600"/>
              <a:t>: Test explanations with domain experts</a:t>
            </a:r>
          </a:p>
          <a:p>
            <a:pPr marL="342900" indent="-342900">
              <a:lnSpc>
                <a:spcPct val="200000"/>
              </a:lnSpc>
              <a:buFont typeface="Arial" panose="020B0604020202020204" pitchFamily="34" charset="0"/>
              <a:buChar char="•"/>
            </a:pPr>
            <a:r>
              <a:rPr lang="en-US" sz="2600" b="1"/>
              <a:t>Document assumptions</a:t>
            </a:r>
            <a:r>
              <a:rPr lang="en-US" sz="2600"/>
              <a:t>: Make model limitations clear</a:t>
            </a:r>
          </a:p>
          <a:p>
            <a:pPr marL="342900" indent="-342900">
              <a:lnSpc>
                <a:spcPct val="200000"/>
              </a:lnSpc>
              <a:buFont typeface="Arial" panose="020B0604020202020204" pitchFamily="34" charset="0"/>
              <a:buChar char="•"/>
            </a:pPr>
            <a:r>
              <a:rPr lang="en-US" sz="2600" b="1"/>
              <a:t>Monitor performance</a:t>
            </a:r>
            <a:r>
              <a:rPr lang="en-US" sz="2600"/>
              <a:t>: Rules can degrade over time</a:t>
            </a:r>
          </a:p>
          <a:p>
            <a:pPr marL="342900" indent="-342900">
              <a:lnSpc>
                <a:spcPct val="200000"/>
              </a:lnSpc>
              <a:buFont typeface="Arial" panose="020B0604020202020204" pitchFamily="34" charset="0"/>
              <a:buChar char="•"/>
            </a:pPr>
            <a:r>
              <a:rPr lang="en-US" sz="2600" b="1"/>
              <a:t>Plan for updates</a:t>
            </a:r>
            <a:r>
              <a:rPr lang="en-US" sz="2600"/>
              <a:t>: Have a process for rule maintenance</a:t>
            </a:r>
            <a:endParaRPr lang="en-US" sz="2600">
              <a:solidFill>
                <a:srgbClr val="000000"/>
              </a:solidFill>
              <a:ea typeface="Outfit"/>
              <a:cs typeface="Outfit"/>
              <a:sym typeface="Outfit"/>
            </a:endParaRPr>
          </a:p>
        </p:txBody>
      </p:sp>
      <p:sp>
        <p:nvSpPr>
          <p:cNvPr id="19" name="TextBox 18">
            <a:extLst>
              <a:ext uri="{FF2B5EF4-FFF2-40B4-BE49-F238E27FC236}">
                <a16:creationId xmlns:a16="http://schemas.microsoft.com/office/drawing/2014/main" id="{B6AF9475-EB4A-A878-2850-0A4A8C4AEA74}"/>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Practical Considerations</a:t>
            </a:r>
          </a:p>
        </p:txBody>
      </p:sp>
      <p:sp>
        <p:nvSpPr>
          <p:cNvPr id="22" name="TextBox 9">
            <a:extLst>
              <a:ext uri="{FF2B5EF4-FFF2-40B4-BE49-F238E27FC236}">
                <a16:creationId xmlns:a16="http://schemas.microsoft.com/office/drawing/2014/main" id="{8EA096FE-A60C-0D3E-F3AE-33884FFDC086}"/>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41</a:t>
            </a:r>
          </a:p>
        </p:txBody>
      </p:sp>
    </p:spTree>
    <p:extLst>
      <p:ext uri="{BB962C8B-B14F-4D97-AF65-F5344CB8AC3E}">
        <p14:creationId xmlns:p14="http://schemas.microsoft.com/office/powerpoint/2010/main" val="1965443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80C7E-55E9-4B49-41EC-1B123C8F6AF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10DDB29-878C-E300-92C4-4AAFD8C5CDB2}"/>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569E3E2D-6554-136B-AA69-EF6ED91BB477}"/>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82980DAC-69C5-FFF8-7770-0B3BE57B662E}"/>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8CAD2D6E-040A-D9DE-951B-B3F325B2B892}"/>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2A98D2B4-2342-718D-B6AA-5067A4A7ED91}"/>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3F8DBDE7-D42A-24A5-9EE8-3DFD15802B9C}"/>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2DDA9BB4-DF2A-B36B-7B67-E3B764D77EF2}"/>
              </a:ext>
            </a:extLst>
          </p:cNvPr>
          <p:cNvSpPr txBox="1"/>
          <p:nvPr/>
        </p:nvSpPr>
        <p:spPr>
          <a:xfrm>
            <a:off x="1028700" y="1236622"/>
            <a:ext cx="9486900" cy="832023"/>
          </a:xfrm>
          <a:prstGeom prst="rect">
            <a:avLst/>
          </a:prstGeom>
        </p:spPr>
        <p:txBody>
          <a:bodyPr wrap="square"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Key Takeaways &amp; Next Steps</a:t>
            </a:r>
          </a:p>
        </p:txBody>
      </p:sp>
      <p:sp>
        <p:nvSpPr>
          <p:cNvPr id="9" name="TextBox 9">
            <a:extLst>
              <a:ext uri="{FF2B5EF4-FFF2-40B4-BE49-F238E27FC236}">
                <a16:creationId xmlns:a16="http://schemas.microsoft.com/office/drawing/2014/main" id="{E916D093-2C93-8089-0FF3-9AC9787FA616}"/>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4" name="TextBox 12">
            <a:extLst>
              <a:ext uri="{FF2B5EF4-FFF2-40B4-BE49-F238E27FC236}">
                <a16:creationId xmlns:a16="http://schemas.microsoft.com/office/drawing/2014/main" id="{91465779-07BD-B0E1-6F73-C632B6368F64}"/>
              </a:ext>
            </a:extLst>
          </p:cNvPr>
          <p:cNvSpPr txBox="1"/>
          <p:nvPr/>
        </p:nvSpPr>
        <p:spPr>
          <a:xfrm>
            <a:off x="1028700" y="2714466"/>
            <a:ext cx="10096500" cy="6289671"/>
          </a:xfrm>
          <a:prstGeom prst="rect">
            <a:avLst/>
          </a:prstGeom>
        </p:spPr>
        <p:txBody>
          <a:bodyPr wrap="square" lIns="0" tIns="0" rIns="0" bIns="0" rtlCol="0" anchor="t">
            <a:spAutoFit/>
          </a:bodyPr>
          <a:lstStyle/>
          <a:p>
            <a:pPr marL="342900" indent="-342900">
              <a:lnSpc>
                <a:spcPct val="200000"/>
              </a:lnSpc>
              <a:buFont typeface="Arial" panose="020B0604020202020204" pitchFamily="34" charset="0"/>
              <a:buChar char="•"/>
            </a:pPr>
            <a:r>
              <a:rPr lang="en-US" sz="2600" b="1"/>
              <a:t>Interpretability is achievable</a:t>
            </a:r>
            <a:r>
              <a:rPr lang="en-US" sz="2600"/>
              <a:t> without sacrificing too much accuracy. </a:t>
            </a:r>
          </a:p>
          <a:p>
            <a:pPr marL="342900" indent="-342900">
              <a:lnSpc>
                <a:spcPct val="200000"/>
              </a:lnSpc>
              <a:buFont typeface="Arial" panose="020B0604020202020204" pitchFamily="34" charset="0"/>
              <a:buChar char="•"/>
            </a:pPr>
            <a:r>
              <a:rPr lang="en-US" sz="2600" b="1"/>
              <a:t>Rule-based models</a:t>
            </a:r>
            <a:r>
              <a:rPr lang="en-US" sz="2600"/>
              <a:t> provide natural explanations for decisions.</a:t>
            </a:r>
          </a:p>
          <a:p>
            <a:pPr marL="342900" indent="-342900">
              <a:lnSpc>
                <a:spcPct val="200000"/>
              </a:lnSpc>
              <a:buFont typeface="Arial" panose="020B0604020202020204" pitchFamily="34" charset="0"/>
              <a:buChar char="•"/>
            </a:pPr>
            <a:r>
              <a:rPr lang="en-US" sz="2600" b="1"/>
              <a:t>Evaluation must be comprehensive</a:t>
            </a:r>
            <a:r>
              <a:rPr lang="en-US" sz="2600"/>
              <a:t> - at model and rule level.</a:t>
            </a:r>
          </a:p>
          <a:p>
            <a:pPr marL="342900" indent="-342900">
              <a:lnSpc>
                <a:spcPct val="200000"/>
              </a:lnSpc>
              <a:buFont typeface="Arial" panose="020B0604020202020204" pitchFamily="34" charset="0"/>
              <a:buChar char="•"/>
            </a:pPr>
            <a:r>
              <a:rPr lang="en-US" sz="2600" b="1"/>
              <a:t>Choice depends on context</a:t>
            </a:r>
            <a:r>
              <a:rPr lang="en-US" sz="2600"/>
              <a:t> - accuracy vs. transparency trade-offs.</a:t>
            </a:r>
          </a:p>
          <a:p>
            <a:pPr marL="342900" indent="-342900">
              <a:lnSpc>
                <a:spcPct val="200000"/>
              </a:lnSpc>
              <a:buFont typeface="Arial" panose="020B0604020202020204" pitchFamily="34" charset="0"/>
              <a:buChar char="•"/>
            </a:pPr>
            <a:r>
              <a:rPr lang="en-US" sz="2600" b="1"/>
              <a:t>Implementation requires discipline</a:t>
            </a:r>
            <a:r>
              <a:rPr lang="en-US" sz="2600"/>
              <a:t> - validation, documentation, monitoring.</a:t>
            </a:r>
          </a:p>
          <a:p>
            <a:pPr marL="342900" indent="-342900">
              <a:lnSpc>
                <a:spcPct val="200000"/>
              </a:lnSpc>
              <a:buFont typeface="Arial" panose="020B0604020202020204" pitchFamily="34" charset="0"/>
              <a:buChar char="•"/>
            </a:pPr>
            <a:r>
              <a:rPr lang="en-US" sz="2600">
                <a:solidFill>
                  <a:srgbClr val="000000"/>
                </a:solidFill>
                <a:ea typeface="Outfit"/>
                <a:cs typeface="Outfit"/>
                <a:sym typeface="Outfit"/>
              </a:rPr>
              <a:t>A data-driven, patient, and </a:t>
            </a:r>
            <a:r>
              <a:rPr lang="en-US" sz="2600" b="1">
                <a:solidFill>
                  <a:srgbClr val="000000"/>
                </a:solidFill>
                <a:ea typeface="Outfit"/>
                <a:cs typeface="Outfit"/>
                <a:sym typeface="Outfit"/>
              </a:rPr>
              <a:t>surgical precision approach </a:t>
            </a:r>
            <a:r>
              <a:rPr lang="en-US" sz="2600">
                <a:solidFill>
                  <a:srgbClr val="000000"/>
                </a:solidFill>
                <a:ea typeface="Outfit"/>
                <a:cs typeface="Outfit"/>
                <a:sym typeface="Outfit"/>
              </a:rPr>
              <a:t>to model-making and understanding is required to make the most out of it.</a:t>
            </a:r>
          </a:p>
        </p:txBody>
      </p:sp>
      <p:sp>
        <p:nvSpPr>
          <p:cNvPr id="19" name="TextBox 18">
            <a:extLst>
              <a:ext uri="{FF2B5EF4-FFF2-40B4-BE49-F238E27FC236}">
                <a16:creationId xmlns:a16="http://schemas.microsoft.com/office/drawing/2014/main" id="{8A5E2478-1B71-C743-4B64-4927A4D9E145}"/>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Practical Considerations</a:t>
            </a:r>
          </a:p>
        </p:txBody>
      </p:sp>
      <p:sp>
        <p:nvSpPr>
          <p:cNvPr id="22" name="TextBox 9">
            <a:extLst>
              <a:ext uri="{FF2B5EF4-FFF2-40B4-BE49-F238E27FC236}">
                <a16:creationId xmlns:a16="http://schemas.microsoft.com/office/drawing/2014/main" id="{865015A7-A631-F8A1-A494-CAFA5385A2C5}"/>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42</a:t>
            </a:r>
          </a:p>
        </p:txBody>
      </p:sp>
      <p:pic>
        <p:nvPicPr>
          <p:cNvPr id="29698" name="Picture 2">
            <a:extLst>
              <a:ext uri="{FF2B5EF4-FFF2-40B4-BE49-F238E27FC236}">
                <a16:creationId xmlns:a16="http://schemas.microsoft.com/office/drawing/2014/main" id="{60C6EB54-1AC8-D0C2-90E4-4F0BCF149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0" y="3376611"/>
            <a:ext cx="6527800" cy="367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748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6EB2C-72B4-2376-B415-1DBB54E4B5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50BFE9-031E-CA36-023B-637B07AE69B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5917" r="-20140" b="-14557"/>
            </a:stretch>
          </a:blipFill>
        </p:spPr>
        <p:txBody>
          <a:bodyPr/>
          <a:lstStyle/>
          <a:p>
            <a:endParaRPr lang="en-US"/>
          </a:p>
        </p:txBody>
      </p:sp>
      <p:sp>
        <p:nvSpPr>
          <p:cNvPr id="3" name="TextBox 3">
            <a:extLst>
              <a:ext uri="{FF2B5EF4-FFF2-40B4-BE49-F238E27FC236}">
                <a16:creationId xmlns:a16="http://schemas.microsoft.com/office/drawing/2014/main" id="{EC7B70BD-A3C3-8A62-3110-7C1BE7A32E3C}"/>
              </a:ext>
            </a:extLst>
          </p:cNvPr>
          <p:cNvSpPr txBox="1"/>
          <p:nvPr/>
        </p:nvSpPr>
        <p:spPr>
          <a:xfrm>
            <a:off x="1028701" y="4479925"/>
            <a:ext cx="4229099" cy="1193800"/>
          </a:xfrm>
          <a:prstGeom prst="rect">
            <a:avLst/>
          </a:prstGeom>
        </p:spPr>
        <p:txBody>
          <a:bodyPr wrap="square" lIns="0" tIns="0" rIns="0" bIns="0" rtlCol="0" anchor="t">
            <a:spAutoFit/>
          </a:bodyPr>
          <a:lstStyle/>
          <a:p>
            <a:pPr algn="ctr">
              <a:lnSpc>
                <a:spcPts val="9799"/>
              </a:lnSpc>
            </a:pPr>
            <a:r>
              <a:rPr lang="en-US" sz="6999">
                <a:solidFill>
                  <a:srgbClr val="FFFFFF"/>
                </a:solidFill>
                <a:latin typeface="Outfit"/>
                <a:ea typeface="Outfit"/>
                <a:cs typeface="Outfit"/>
                <a:sym typeface="Outfit"/>
              </a:rPr>
              <a:t>Thank You</a:t>
            </a:r>
          </a:p>
        </p:txBody>
      </p:sp>
      <p:sp>
        <p:nvSpPr>
          <p:cNvPr id="5" name="AutoShape 5">
            <a:extLst>
              <a:ext uri="{FF2B5EF4-FFF2-40B4-BE49-F238E27FC236}">
                <a16:creationId xmlns:a16="http://schemas.microsoft.com/office/drawing/2014/main" id="{F6230806-A285-7401-5018-2F5698374104}"/>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3FED85B6-C546-8002-E2CC-108F72D2DE81}"/>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4">
              <a:extLst>
                <a:ext uri="{96DAC541-7B7A-43D3-8B79-37D633B846F1}">
                  <asvg:svgBlip xmlns:asvg="http://schemas.microsoft.com/office/drawing/2016/SVG/main" r:embed="rId5"/>
                </a:ext>
              </a:extLst>
            </a:blip>
            <a:stretch>
              <a:fillRect l="-29718" t="-66107" r="-27809" b="-85571"/>
            </a:stretch>
          </a:blipFill>
        </p:spPr>
        <p:txBody>
          <a:bodyPr/>
          <a:lstStyle/>
          <a:p>
            <a:endParaRPr lang="en-US"/>
          </a:p>
        </p:txBody>
      </p:sp>
      <p:sp>
        <p:nvSpPr>
          <p:cNvPr id="4" name="Slide Number Placeholder 3">
            <a:extLst>
              <a:ext uri="{FF2B5EF4-FFF2-40B4-BE49-F238E27FC236}">
                <a16:creationId xmlns:a16="http://schemas.microsoft.com/office/drawing/2014/main" id="{182DC7C7-7300-623B-43FB-EFDC5F5D0768}"/>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93565128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ED0C1-1DE5-57A7-F4D7-61DE1895D2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D31AE8-46C8-A567-3302-21F5CBFFA2E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a:p>
        </p:txBody>
      </p:sp>
      <p:sp>
        <p:nvSpPr>
          <p:cNvPr id="3" name="TextBox 3">
            <a:extLst>
              <a:ext uri="{FF2B5EF4-FFF2-40B4-BE49-F238E27FC236}">
                <a16:creationId xmlns:a16="http://schemas.microsoft.com/office/drawing/2014/main" id="{EC87327C-A9A0-FAC8-8ECE-AE9D03C86DC0}"/>
              </a:ext>
            </a:extLst>
          </p:cNvPr>
          <p:cNvSpPr txBox="1"/>
          <p:nvPr/>
        </p:nvSpPr>
        <p:spPr>
          <a:xfrm>
            <a:off x="1028701" y="4479925"/>
            <a:ext cx="4838699" cy="1164806"/>
          </a:xfrm>
          <a:prstGeom prst="rect">
            <a:avLst/>
          </a:prstGeom>
        </p:spPr>
        <p:txBody>
          <a:bodyPr wrap="square" lIns="0" tIns="0" rIns="0" bIns="0" rtlCol="0" anchor="t">
            <a:spAutoFit/>
          </a:bodyPr>
          <a:lstStyle/>
          <a:p>
            <a:pPr algn="ctr">
              <a:lnSpc>
                <a:spcPts val="9799"/>
              </a:lnSpc>
            </a:pPr>
            <a:r>
              <a:rPr lang="en-US" sz="6999">
                <a:solidFill>
                  <a:srgbClr val="FFFFFF"/>
                </a:solidFill>
                <a:latin typeface="Outfit"/>
                <a:ea typeface="Outfit"/>
                <a:cs typeface="Outfit"/>
                <a:sym typeface="Outfit"/>
              </a:rPr>
              <a:t>POLL TIME!</a:t>
            </a:r>
          </a:p>
        </p:txBody>
      </p:sp>
      <p:sp>
        <p:nvSpPr>
          <p:cNvPr id="5" name="AutoShape 5">
            <a:extLst>
              <a:ext uri="{FF2B5EF4-FFF2-40B4-BE49-F238E27FC236}">
                <a16:creationId xmlns:a16="http://schemas.microsoft.com/office/drawing/2014/main" id="{F2129F29-F528-2478-20F3-491D5AE0A6CC}"/>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9E314A44-9A7B-E735-EE73-4110BBC19DDB}"/>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a:p>
        </p:txBody>
      </p:sp>
    </p:spTree>
    <p:extLst>
      <p:ext uri="{BB962C8B-B14F-4D97-AF65-F5344CB8AC3E}">
        <p14:creationId xmlns:p14="http://schemas.microsoft.com/office/powerpoint/2010/main" val="85796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a:grpSpLocks noChangeAspect="1"/>
          </p:cNvGrpSpPr>
          <p:nvPr/>
        </p:nvGrpSpPr>
        <p:grpSpPr>
          <a:xfrm>
            <a:off x="16331765" y="473688"/>
            <a:ext cx="927535" cy="555012"/>
            <a:chOff x="0" y="0"/>
            <a:chExt cx="1855064" cy="1110031"/>
          </a:xfrm>
        </p:grpSpPr>
        <p:sp>
          <p:nvSpPr>
            <p:cNvPr id="4" name="Freeform 4"/>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5" name="Freeform 5"/>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6" name="Freeform 6"/>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7" name="AutoShape 7"/>
          <p:cNvSpPr/>
          <p:nvPr/>
        </p:nvSpPr>
        <p:spPr>
          <a:xfrm>
            <a:off x="1028700" y="9248775"/>
            <a:ext cx="8115300" cy="9525"/>
          </a:xfrm>
          <a:prstGeom prst="line">
            <a:avLst/>
          </a:prstGeom>
          <a:ln w="38100" cap="flat">
            <a:solidFill>
              <a:srgbClr val="FFFFFF"/>
            </a:solidFill>
            <a:prstDash val="solid"/>
            <a:headEnd type="none" w="sm" len="sm"/>
            <a:tailEnd type="none" w="sm" len="sm"/>
          </a:ln>
        </p:spPr>
        <p:txBody>
          <a:bodyPr/>
          <a:lstStyle/>
          <a:p>
            <a:endParaRPr lang="en-US"/>
          </a:p>
        </p:txBody>
      </p:sp>
      <p:pic>
        <p:nvPicPr>
          <p:cNvPr id="2050" name="Picture 2">
            <a:extLst>
              <a:ext uri="{FF2B5EF4-FFF2-40B4-BE49-F238E27FC236}">
                <a16:creationId xmlns:a16="http://schemas.microsoft.com/office/drawing/2014/main" id="{A4EC3314-B53B-33CB-2ABA-D62217B45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71" t="-539" r="23292" b="539"/>
          <a:stretch>
            <a:fillRect/>
          </a:stretch>
        </p:blipFill>
        <p:spPr bwMode="auto">
          <a:xfrm>
            <a:off x="1559069" y="1485900"/>
            <a:ext cx="7146406" cy="71523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TextBox 9"/>
          <p:cNvSpPr txBox="1"/>
          <p:nvPr/>
        </p:nvSpPr>
        <p:spPr>
          <a:xfrm>
            <a:off x="1104305" y="9397048"/>
            <a:ext cx="604729" cy="405765"/>
          </a:xfrm>
          <a:prstGeom prst="rect">
            <a:avLst/>
          </a:prstGeom>
        </p:spPr>
        <p:txBody>
          <a:bodyPr lIns="0" tIns="0" rIns="0" bIns="0" rtlCol="0" anchor="t">
            <a:spAutoFit/>
          </a:bodyPr>
          <a:lstStyle/>
          <a:p>
            <a:pPr algn="ctr">
              <a:lnSpc>
                <a:spcPts val="3359"/>
              </a:lnSpc>
            </a:pPr>
            <a:r>
              <a:rPr lang="en-US" sz="2400">
                <a:solidFill>
                  <a:srgbClr val="FFFFFF"/>
                </a:solidFill>
                <a:latin typeface="Outfit"/>
                <a:ea typeface="Outfit"/>
                <a:cs typeface="Outfit"/>
                <a:sym typeface="Outfit"/>
              </a:rPr>
              <a:t>Pg: 1</a:t>
            </a:r>
          </a:p>
        </p:txBody>
      </p:sp>
      <p:sp>
        <p:nvSpPr>
          <p:cNvPr id="10" name="TextBox 10"/>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1" name="TextBox 11"/>
          <p:cNvSpPr txBox="1"/>
          <p:nvPr/>
        </p:nvSpPr>
        <p:spPr>
          <a:xfrm>
            <a:off x="1028700" y="426064"/>
            <a:ext cx="1714500" cy="403252"/>
          </a:xfrm>
          <a:prstGeom prst="rect">
            <a:avLst/>
          </a:prstGeom>
        </p:spPr>
        <p:txBody>
          <a:bodyPr wrap="square" lIns="0" tIns="0" rIns="0" bIns="0" rtlCol="0" anchor="t">
            <a:spAutoFit/>
          </a:bodyPr>
          <a:lstStyle/>
          <a:p>
            <a:pPr algn="ctr">
              <a:lnSpc>
                <a:spcPts val="3359"/>
              </a:lnSpc>
            </a:pPr>
            <a:r>
              <a:rPr lang="en-US" sz="2400">
                <a:solidFill>
                  <a:srgbClr val="000000"/>
                </a:solidFill>
                <a:latin typeface="Outfit"/>
                <a:ea typeface="Outfit"/>
                <a:cs typeface="Outfit"/>
                <a:sym typeface="Outfit"/>
              </a:rPr>
              <a:t>POLL</a:t>
            </a:r>
          </a:p>
        </p:txBody>
      </p:sp>
      <p:sp>
        <p:nvSpPr>
          <p:cNvPr id="12" name="TextBox 12"/>
          <p:cNvSpPr txBox="1"/>
          <p:nvPr/>
        </p:nvSpPr>
        <p:spPr>
          <a:xfrm>
            <a:off x="9526853" y="2804196"/>
            <a:ext cx="7355993" cy="1729704"/>
          </a:xfrm>
          <a:prstGeom prst="rect">
            <a:avLst/>
          </a:prstGeom>
        </p:spPr>
        <p:txBody>
          <a:bodyPr lIns="0" tIns="0" rIns="0" bIns="0" rtlCol="0" anchor="t">
            <a:spAutoFit/>
          </a:bodyPr>
          <a:lstStyle/>
          <a:p>
            <a:pPr algn="ctr">
              <a:lnSpc>
                <a:spcPts val="7000"/>
              </a:lnSpc>
            </a:pPr>
            <a:r>
              <a:rPr lang="en-US" sz="5000" b="1">
                <a:solidFill>
                  <a:srgbClr val="000000"/>
                </a:solidFill>
                <a:latin typeface="Outfit Bold"/>
                <a:ea typeface="Outfit Bold"/>
                <a:cs typeface="Outfit Bold"/>
                <a:sym typeface="Outfit Bold"/>
              </a:rPr>
              <a:t>Are you familiar with the Titanic Dataset?</a:t>
            </a:r>
          </a:p>
        </p:txBody>
      </p:sp>
      <p:sp>
        <p:nvSpPr>
          <p:cNvPr id="13" name="TextBox 13"/>
          <p:cNvSpPr txBox="1"/>
          <p:nvPr/>
        </p:nvSpPr>
        <p:spPr>
          <a:xfrm>
            <a:off x="9627989" y="4801888"/>
            <a:ext cx="7153720" cy="3564437"/>
          </a:xfrm>
          <a:prstGeom prst="rect">
            <a:avLst/>
          </a:prstGeom>
        </p:spPr>
        <p:txBody>
          <a:bodyPr lIns="0" tIns="0" rIns="0" bIns="0" rtlCol="0" anchor="t">
            <a:spAutoFit/>
          </a:bodyPr>
          <a:lstStyle/>
          <a:p>
            <a:pPr>
              <a:lnSpc>
                <a:spcPct val="150000"/>
              </a:lnSpc>
            </a:pPr>
            <a:r>
              <a:rPr lang="en-US" sz="2800">
                <a:solidFill>
                  <a:srgbClr val="000000"/>
                </a:solidFill>
                <a:latin typeface="Outfit Bold"/>
                <a:ea typeface="Outfit Bold"/>
                <a:cs typeface="Outfit Bold"/>
                <a:sym typeface="Outfit Bold"/>
              </a:rPr>
              <a:t>□ Yes</a:t>
            </a:r>
          </a:p>
          <a:p>
            <a:pPr>
              <a:lnSpc>
                <a:spcPct val="150000"/>
              </a:lnSpc>
            </a:pPr>
            <a:r>
              <a:rPr lang="en-US" sz="2800">
                <a:solidFill>
                  <a:srgbClr val="000000"/>
                </a:solidFill>
                <a:latin typeface="Outfit Bold"/>
                <a:ea typeface="Outfit Bold"/>
                <a:cs typeface="Outfit Bold"/>
                <a:sym typeface="Outfit Bold"/>
              </a:rPr>
              <a:t>□ Only the movie</a:t>
            </a:r>
          </a:p>
          <a:p>
            <a:pPr>
              <a:lnSpc>
                <a:spcPct val="150000"/>
              </a:lnSpc>
            </a:pPr>
            <a:r>
              <a:rPr lang="en-US" sz="2800">
                <a:solidFill>
                  <a:srgbClr val="000000"/>
                </a:solidFill>
                <a:latin typeface="Outfit Bold"/>
                <a:ea typeface="Outfit Bold"/>
                <a:cs typeface="Outfit Bold"/>
                <a:sym typeface="Outfit Bold"/>
              </a:rPr>
              <a:t>□ Neither</a:t>
            </a:r>
          </a:p>
          <a:p>
            <a:pPr>
              <a:lnSpc>
                <a:spcPct val="150000"/>
              </a:lnSpc>
            </a:pPr>
            <a:endParaRPr lang="en-US" sz="2800">
              <a:solidFill>
                <a:srgbClr val="000000"/>
              </a:solidFill>
              <a:latin typeface="Outfit Bold"/>
              <a:ea typeface="Outfit Bold"/>
              <a:cs typeface="Outfit Bold"/>
              <a:sym typeface="Outfit Bold"/>
            </a:endParaRPr>
          </a:p>
          <a:p>
            <a:pPr>
              <a:lnSpc>
                <a:spcPct val="150000"/>
              </a:lnSpc>
            </a:pPr>
            <a:r>
              <a:rPr lang="en-US" sz="2800">
                <a:solidFill>
                  <a:srgbClr val="000000"/>
                </a:solidFill>
                <a:latin typeface="Outfit Bold"/>
                <a:ea typeface="Outfit Bold"/>
                <a:cs typeface="Outfit Bold"/>
                <a:sym typeface="Outfit Bold"/>
              </a:rPr>
              <a:t>Please answer in the side panel!</a:t>
            </a:r>
          </a:p>
          <a:p>
            <a:pPr algn="l">
              <a:lnSpc>
                <a:spcPts val="2800"/>
              </a:lnSpc>
            </a:pPr>
            <a:endParaRPr lang="en-US" sz="2000" b="1">
              <a:solidFill>
                <a:srgbClr val="000000"/>
              </a:solidFill>
              <a:latin typeface="Outfit Bold"/>
              <a:ea typeface="Outfit Bold"/>
              <a:cs typeface="Outfit Bold"/>
              <a:sym typeface="Outfit Bold"/>
            </a:endParaRPr>
          </a:p>
        </p:txBody>
      </p:sp>
      <p:sp>
        <p:nvSpPr>
          <p:cNvPr id="14" name="AutoShape 14"/>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256705" y="9549449"/>
            <a:ext cx="800695" cy="405764"/>
          </a:xfrm>
          <a:prstGeom prst="rect">
            <a:avLst/>
          </a:prstGeom>
        </p:spPr>
        <p:txBody>
          <a:bodyPr wrap="square" lIns="0" tIns="0" rIns="0" bIns="0" rtlCol="0" anchor="t">
            <a:spAutoFit/>
          </a:bodyPr>
          <a:lstStyle/>
          <a:p>
            <a:pPr algn="ctr">
              <a:lnSpc>
                <a:spcPts val="3359"/>
              </a:lnSpc>
            </a:pPr>
            <a:r>
              <a:rPr lang="en-US" sz="2400">
                <a:solidFill>
                  <a:srgbClr val="000000"/>
                </a:solidFill>
                <a:latin typeface="Outfit"/>
                <a:ea typeface="Outfit"/>
                <a:cs typeface="Outfit"/>
                <a:sym typeface="Outfit"/>
              </a:rPr>
              <a:t>Pg: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1D28B-A80C-0785-BF5E-373A1E5A1E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170EBF-E763-3B0C-335D-68B0A4F863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917" r="-20140" b="-14557"/>
            </a:stretch>
          </a:blipFill>
        </p:spPr>
        <p:txBody>
          <a:bodyPr/>
          <a:lstStyle/>
          <a:p>
            <a:endParaRPr lang="en-US"/>
          </a:p>
        </p:txBody>
      </p:sp>
      <p:sp>
        <p:nvSpPr>
          <p:cNvPr id="3" name="TextBox 3">
            <a:extLst>
              <a:ext uri="{FF2B5EF4-FFF2-40B4-BE49-F238E27FC236}">
                <a16:creationId xmlns:a16="http://schemas.microsoft.com/office/drawing/2014/main" id="{C16CD01D-D59A-D017-ACC0-3442D097EA2E}"/>
              </a:ext>
            </a:extLst>
          </p:cNvPr>
          <p:cNvSpPr txBox="1"/>
          <p:nvPr/>
        </p:nvSpPr>
        <p:spPr>
          <a:xfrm>
            <a:off x="1028700" y="4479925"/>
            <a:ext cx="16725900" cy="1164806"/>
          </a:xfrm>
          <a:prstGeom prst="rect">
            <a:avLst/>
          </a:prstGeom>
        </p:spPr>
        <p:txBody>
          <a:bodyPr wrap="square" lIns="0" tIns="0" rIns="0" bIns="0" rtlCol="0" anchor="t">
            <a:spAutoFit/>
          </a:bodyPr>
          <a:lstStyle/>
          <a:p>
            <a:pPr>
              <a:lnSpc>
                <a:spcPts val="9799"/>
              </a:lnSpc>
            </a:pPr>
            <a:r>
              <a:rPr lang="en-US" sz="6999">
                <a:solidFill>
                  <a:srgbClr val="FFFFFF"/>
                </a:solidFill>
                <a:latin typeface="Outfit"/>
                <a:ea typeface="Outfit"/>
                <a:cs typeface="Outfit"/>
                <a:sym typeface="Outfit"/>
              </a:rPr>
              <a:t>Section 01: Introduction &amp; Motivation</a:t>
            </a:r>
          </a:p>
        </p:txBody>
      </p:sp>
      <p:sp>
        <p:nvSpPr>
          <p:cNvPr id="5" name="AutoShape 5">
            <a:extLst>
              <a:ext uri="{FF2B5EF4-FFF2-40B4-BE49-F238E27FC236}">
                <a16:creationId xmlns:a16="http://schemas.microsoft.com/office/drawing/2014/main" id="{A126931A-C311-B8DA-2718-1E5EC717C388}"/>
              </a:ext>
            </a:extLst>
          </p:cNvPr>
          <p:cNvSpPr/>
          <p:nvPr/>
        </p:nvSpPr>
        <p:spPr>
          <a:xfrm>
            <a:off x="1028700" y="4271210"/>
            <a:ext cx="11361420" cy="0"/>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6A4B15F0-CBF9-4130-EA23-4495F310482D}"/>
              </a:ext>
            </a:extLst>
          </p:cNvPr>
          <p:cNvSpPr/>
          <p:nvPr/>
        </p:nvSpPr>
        <p:spPr>
          <a:xfrm>
            <a:off x="15224028" y="312480"/>
            <a:ext cx="2035272" cy="716220"/>
          </a:xfrm>
          <a:custGeom>
            <a:avLst/>
            <a:gdLst/>
            <a:ahLst/>
            <a:cxnLst/>
            <a:rect l="l" t="t" r="r" b="b"/>
            <a:pathLst>
              <a:path w="2035272" h="716220">
                <a:moveTo>
                  <a:pt x="0" y="0"/>
                </a:moveTo>
                <a:lnTo>
                  <a:pt x="2035272" y="0"/>
                </a:lnTo>
                <a:lnTo>
                  <a:pt x="2035272" y="716220"/>
                </a:lnTo>
                <a:lnTo>
                  <a:pt x="0" y="716220"/>
                </a:lnTo>
                <a:lnTo>
                  <a:pt x="0" y="0"/>
                </a:lnTo>
                <a:close/>
              </a:path>
            </a:pathLst>
          </a:custGeom>
          <a:blipFill>
            <a:blip r:embed="rId3">
              <a:extLst>
                <a:ext uri="{96DAC541-7B7A-43D3-8B79-37D633B846F1}">
                  <asvg:svgBlip xmlns:asvg="http://schemas.microsoft.com/office/drawing/2016/SVG/main" r:embed="rId4"/>
                </a:ext>
              </a:extLst>
            </a:blip>
            <a:stretch>
              <a:fillRect l="-29718" t="-66107" r="-27809" b="-85571"/>
            </a:stretch>
          </a:blipFill>
        </p:spPr>
        <p:txBody>
          <a:bodyPr/>
          <a:lstStyle/>
          <a:p>
            <a:endParaRPr lang="en-US"/>
          </a:p>
        </p:txBody>
      </p:sp>
      <p:sp>
        <p:nvSpPr>
          <p:cNvPr id="4" name="Slide Number Placeholder 3">
            <a:extLst>
              <a:ext uri="{FF2B5EF4-FFF2-40B4-BE49-F238E27FC236}">
                <a16:creationId xmlns:a16="http://schemas.microsoft.com/office/drawing/2014/main" id="{6D109C72-750A-62AD-4084-FE9C0F3DF284}"/>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489278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ship sinking in the ice&#10;&#10;AI-generated content may be incorrect.">
            <a:extLst>
              <a:ext uri="{FF2B5EF4-FFF2-40B4-BE49-F238E27FC236}">
                <a16:creationId xmlns:a16="http://schemas.microsoft.com/office/drawing/2014/main" id="{48B31640-1024-037F-84BB-5567915CCA37}"/>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7162800" y="4114419"/>
            <a:ext cx="4114800" cy="5143500"/>
          </a:xfrm>
          <a:prstGeom prst="rect">
            <a:avLst/>
          </a:prstGeom>
        </p:spPr>
      </p:pic>
      <p:sp>
        <p:nvSpPr>
          <p:cNvPr id="2" name="AutoShape 2"/>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p:cNvGrpSpPr>
            <a:grpSpLocks noChangeAspect="1"/>
          </p:cNvGrpSpPr>
          <p:nvPr/>
        </p:nvGrpSpPr>
        <p:grpSpPr>
          <a:xfrm>
            <a:off x="16331765" y="473688"/>
            <a:ext cx="927535" cy="555012"/>
            <a:chOff x="0" y="0"/>
            <a:chExt cx="1855064" cy="1110031"/>
          </a:xfrm>
        </p:grpSpPr>
        <p:sp>
          <p:nvSpPr>
            <p:cNvPr id="5" name="Freeform 5"/>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p:cNvSpPr txBox="1"/>
          <p:nvPr/>
        </p:nvSpPr>
        <p:spPr>
          <a:xfrm>
            <a:off x="1028700" y="1236622"/>
            <a:ext cx="12001500" cy="832023"/>
          </a:xfrm>
          <a:prstGeom prst="rect">
            <a:avLst/>
          </a:prstGeom>
        </p:spPr>
        <p:txBody>
          <a:bodyPr wrap="square" lIns="0" tIns="0" rIns="0" bIns="0" rtlCol="0" anchor="t">
            <a:spAutoFit/>
          </a:bodyPr>
          <a:lstStyle/>
          <a:p>
            <a:pPr>
              <a:lnSpc>
                <a:spcPts val="7000"/>
              </a:lnSpc>
            </a:pPr>
            <a:r>
              <a:rPr lang="en-US" sz="5000" b="1">
                <a:solidFill>
                  <a:srgbClr val="000000"/>
                </a:solidFill>
                <a:latin typeface="Outfit Bold"/>
                <a:ea typeface="Outfit Bold"/>
                <a:cs typeface="Outfit Bold"/>
                <a:sym typeface="Outfit Bold"/>
              </a:rPr>
              <a:t>Decision Trees Mirror Human Logic</a:t>
            </a:r>
          </a:p>
        </p:txBody>
      </p:sp>
      <p:sp>
        <p:nvSpPr>
          <p:cNvPr id="9" name="TextBox 9"/>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11" name="TextBox 11"/>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pic>
        <p:nvPicPr>
          <p:cNvPr id="13" name="Picture 12" descr="A diagram of a person's death&#10;&#10;AI-generated content may be incorrect.">
            <a:extLst>
              <a:ext uri="{FF2B5EF4-FFF2-40B4-BE49-F238E27FC236}">
                <a16:creationId xmlns:a16="http://schemas.microsoft.com/office/drawing/2014/main" id="{C48E6155-8D61-5320-397F-E452BEE92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272" y="3163824"/>
            <a:ext cx="16193349" cy="5989320"/>
          </a:xfrm>
          <a:prstGeom prst="rect">
            <a:avLst/>
          </a:prstGeom>
        </p:spPr>
      </p:pic>
      <p:sp>
        <p:nvSpPr>
          <p:cNvPr id="15" name="TextBox 12">
            <a:extLst>
              <a:ext uri="{FF2B5EF4-FFF2-40B4-BE49-F238E27FC236}">
                <a16:creationId xmlns:a16="http://schemas.microsoft.com/office/drawing/2014/main" id="{D629365C-586D-B353-278D-4409FD11C5E6}"/>
              </a:ext>
            </a:extLst>
          </p:cNvPr>
          <p:cNvSpPr txBox="1"/>
          <p:nvPr/>
        </p:nvSpPr>
        <p:spPr>
          <a:xfrm>
            <a:off x="1061379" y="2403117"/>
            <a:ext cx="4653621" cy="1293816"/>
          </a:xfrm>
          <a:prstGeom prst="rect">
            <a:avLst/>
          </a:prstGeom>
        </p:spPr>
        <p:txBody>
          <a:bodyPr wrap="square" lIns="0" tIns="0" rIns="0" bIns="0" rtlCol="0" anchor="t">
            <a:spAutoFit/>
          </a:bodyPr>
          <a:lstStyle/>
          <a:p>
            <a:pPr marL="342900" indent="-342900">
              <a:lnSpc>
                <a:spcPts val="3359"/>
              </a:lnSpc>
              <a:buFont typeface="Arial" panose="020B0604020202020204" pitchFamily="34" charset="0"/>
              <a:buChar char="•"/>
            </a:pPr>
            <a:r>
              <a:rPr lang="en-US" sz="2800">
                <a:solidFill>
                  <a:schemeClr val="bg1">
                    <a:lumMod val="50000"/>
                  </a:schemeClr>
                </a:solidFill>
                <a:latin typeface="Calibri" panose="020F0502020204030204" pitchFamily="34" charset="0"/>
                <a:ea typeface="Outfit Bold"/>
                <a:cs typeface="Calibri" panose="020F0502020204030204" pitchFamily="34" charset="0"/>
                <a:sym typeface="Outfit Bold"/>
              </a:rPr>
              <a:t>Like a Flowchart</a:t>
            </a:r>
          </a:p>
          <a:p>
            <a:pPr marL="342900" indent="-342900">
              <a:lnSpc>
                <a:spcPts val="3359"/>
              </a:lnSpc>
              <a:buFont typeface="Arial" panose="020B0604020202020204" pitchFamily="34" charset="0"/>
              <a:buChar char="•"/>
            </a:pPr>
            <a:r>
              <a:rPr lang="en-US" sz="2800">
                <a:solidFill>
                  <a:schemeClr val="bg1">
                    <a:lumMod val="50000"/>
                  </a:schemeClr>
                </a:solidFill>
                <a:latin typeface="Calibri" panose="020F0502020204030204" pitchFamily="34" charset="0"/>
                <a:ea typeface="Outfit Bold"/>
                <a:cs typeface="Calibri" panose="020F0502020204030204" pitchFamily="34" charset="0"/>
                <a:sym typeface="Outfit Bold"/>
              </a:rPr>
              <a:t>Follows IF-THEN rules</a:t>
            </a:r>
          </a:p>
          <a:p>
            <a:pPr marL="342900" indent="-342900">
              <a:lnSpc>
                <a:spcPts val="3359"/>
              </a:lnSpc>
              <a:buFont typeface="Arial" panose="020B0604020202020204" pitchFamily="34" charset="0"/>
              <a:buChar char="•"/>
            </a:pPr>
            <a:r>
              <a:rPr lang="en-US" sz="2800">
                <a:solidFill>
                  <a:schemeClr val="bg1">
                    <a:lumMod val="50000"/>
                  </a:schemeClr>
                </a:solidFill>
                <a:latin typeface="Calibri" panose="020F0502020204030204" pitchFamily="34" charset="0"/>
                <a:ea typeface="Outfit Bold"/>
                <a:cs typeface="Calibri" panose="020F0502020204030204" pitchFamily="34" charset="0"/>
                <a:sym typeface="Outfit Bold"/>
              </a:rPr>
              <a:t>Includes local decision paths</a:t>
            </a:r>
          </a:p>
        </p:txBody>
      </p:sp>
      <p:sp>
        <p:nvSpPr>
          <p:cNvPr id="25" name="TextBox 9">
            <a:extLst>
              <a:ext uri="{FF2B5EF4-FFF2-40B4-BE49-F238E27FC236}">
                <a16:creationId xmlns:a16="http://schemas.microsoft.com/office/drawing/2014/main" id="{C10F7477-EBF1-011E-FF9E-2929191D8FE5}"/>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8</a:t>
            </a:r>
          </a:p>
        </p:txBody>
      </p:sp>
      <p:grpSp>
        <p:nvGrpSpPr>
          <p:cNvPr id="19" name="Group 18">
            <a:extLst>
              <a:ext uri="{FF2B5EF4-FFF2-40B4-BE49-F238E27FC236}">
                <a16:creationId xmlns:a16="http://schemas.microsoft.com/office/drawing/2014/main" id="{97C47B73-64FD-EAD0-A591-0B01EB9FDFB2}"/>
              </a:ext>
            </a:extLst>
          </p:cNvPr>
          <p:cNvGrpSpPr/>
          <p:nvPr/>
        </p:nvGrpSpPr>
        <p:grpSpPr>
          <a:xfrm>
            <a:off x="74862" y="6543732"/>
            <a:ext cx="1248170" cy="2200278"/>
            <a:chOff x="74862" y="6543732"/>
            <a:chExt cx="1248170" cy="2200278"/>
          </a:xfrm>
        </p:grpSpPr>
        <p:pic>
          <p:nvPicPr>
            <p:cNvPr id="1028" name="Picture 4">
              <a:extLst>
                <a:ext uri="{FF2B5EF4-FFF2-40B4-BE49-F238E27FC236}">
                  <a16:creationId xmlns:a16="http://schemas.microsoft.com/office/drawing/2014/main" id="{2D322077-AF7C-F39D-1846-1334AAD4CC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166"/>
            <a:stretch>
              <a:fillRect/>
            </a:stretch>
          </p:blipFill>
          <p:spPr bwMode="auto">
            <a:xfrm>
              <a:off x="74862" y="6543732"/>
              <a:ext cx="1248170" cy="17680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F085DA-586B-4BA8-C6DD-6F3E03172A65}"/>
                </a:ext>
              </a:extLst>
            </p:cNvPr>
            <p:cNvSpPr txBox="1"/>
            <p:nvPr/>
          </p:nvSpPr>
          <p:spPr>
            <a:xfrm>
              <a:off x="74862" y="8343900"/>
              <a:ext cx="1248169" cy="400110"/>
            </a:xfrm>
            <a:prstGeom prst="rect">
              <a:avLst/>
            </a:prstGeom>
            <a:noFill/>
          </p:spPr>
          <p:txBody>
            <a:bodyPr wrap="square" rtlCol="0">
              <a:spAutoFit/>
            </a:bodyPr>
            <a:lstStyle/>
            <a:p>
              <a:pPr algn="ctr"/>
              <a:r>
                <a:rPr lang="en-US" sz="2000" b="1" spc="300">
                  <a:solidFill>
                    <a:srgbClr val="C00000"/>
                  </a:solidFill>
                </a:rPr>
                <a:t>JACK</a:t>
              </a:r>
            </a:p>
          </p:txBody>
        </p:sp>
      </p:grpSp>
      <p:grpSp>
        <p:nvGrpSpPr>
          <p:cNvPr id="21" name="Group 20">
            <a:extLst>
              <a:ext uri="{FF2B5EF4-FFF2-40B4-BE49-F238E27FC236}">
                <a16:creationId xmlns:a16="http://schemas.microsoft.com/office/drawing/2014/main" id="{5C895B8C-AF0B-470D-D38E-5844B7B65EB7}"/>
              </a:ext>
            </a:extLst>
          </p:cNvPr>
          <p:cNvGrpSpPr/>
          <p:nvPr/>
        </p:nvGrpSpPr>
        <p:grpSpPr>
          <a:xfrm>
            <a:off x="6817361" y="5119631"/>
            <a:ext cx="1259284" cy="2176579"/>
            <a:chOff x="6817361" y="5119631"/>
            <a:chExt cx="1259284" cy="2176579"/>
          </a:xfrm>
        </p:grpSpPr>
        <p:pic>
          <p:nvPicPr>
            <p:cNvPr id="1026" name="Picture 2">
              <a:extLst>
                <a:ext uri="{FF2B5EF4-FFF2-40B4-BE49-F238E27FC236}">
                  <a16:creationId xmlns:a16="http://schemas.microsoft.com/office/drawing/2014/main" id="{64A4EEBB-8D37-043E-6E23-01AAA35914C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705"/>
            <a:stretch>
              <a:fillRect/>
            </a:stretch>
          </p:blipFill>
          <p:spPr bwMode="auto">
            <a:xfrm>
              <a:off x="6828475" y="5119631"/>
              <a:ext cx="1248170" cy="17680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4C108E9-9B58-7C69-CB89-AD702D96E5BF}"/>
                </a:ext>
              </a:extLst>
            </p:cNvPr>
            <p:cNvSpPr txBox="1"/>
            <p:nvPr/>
          </p:nvSpPr>
          <p:spPr>
            <a:xfrm>
              <a:off x="6817361" y="6896100"/>
              <a:ext cx="1248169" cy="400110"/>
            </a:xfrm>
            <a:prstGeom prst="rect">
              <a:avLst/>
            </a:prstGeom>
            <a:noFill/>
          </p:spPr>
          <p:txBody>
            <a:bodyPr wrap="square" rtlCol="0">
              <a:spAutoFit/>
            </a:bodyPr>
            <a:lstStyle/>
            <a:p>
              <a:pPr algn="ctr"/>
              <a:r>
                <a:rPr lang="en-US" sz="2000" b="1" spc="300">
                  <a:solidFill>
                    <a:srgbClr val="C00000"/>
                  </a:solidFill>
                </a:rPr>
                <a:t>CAL</a:t>
              </a:r>
            </a:p>
          </p:txBody>
        </p:sp>
      </p:grpSp>
      <p:grpSp>
        <p:nvGrpSpPr>
          <p:cNvPr id="20" name="Group 19">
            <a:extLst>
              <a:ext uri="{FF2B5EF4-FFF2-40B4-BE49-F238E27FC236}">
                <a16:creationId xmlns:a16="http://schemas.microsoft.com/office/drawing/2014/main" id="{A54C37C1-CD5C-2215-AAD8-7E12E1A7A3A3}"/>
              </a:ext>
            </a:extLst>
          </p:cNvPr>
          <p:cNvGrpSpPr/>
          <p:nvPr/>
        </p:nvGrpSpPr>
        <p:grpSpPr>
          <a:xfrm>
            <a:off x="16728425" y="5200583"/>
            <a:ext cx="1248170" cy="2200778"/>
            <a:chOff x="16728425" y="5200583"/>
            <a:chExt cx="1248170" cy="2200778"/>
          </a:xfrm>
        </p:grpSpPr>
        <p:pic>
          <p:nvPicPr>
            <p:cNvPr id="1030" name="Picture 6">
              <a:extLst>
                <a:ext uri="{FF2B5EF4-FFF2-40B4-BE49-F238E27FC236}">
                  <a16:creationId xmlns:a16="http://schemas.microsoft.com/office/drawing/2014/main" id="{3F612CEA-E2E4-FF90-CEAE-FF5F516EC7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824" r="9087" b="7800"/>
            <a:stretch>
              <a:fillRect/>
            </a:stretch>
          </p:blipFill>
          <p:spPr bwMode="auto">
            <a:xfrm>
              <a:off x="16728425" y="5200583"/>
              <a:ext cx="1248170" cy="17680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E53C6E-EB1A-4571-41DA-18EB9449C2D4}"/>
                </a:ext>
              </a:extLst>
            </p:cNvPr>
            <p:cNvSpPr txBox="1"/>
            <p:nvPr/>
          </p:nvSpPr>
          <p:spPr>
            <a:xfrm>
              <a:off x="16728426" y="7001251"/>
              <a:ext cx="1248169" cy="400110"/>
            </a:xfrm>
            <a:prstGeom prst="rect">
              <a:avLst/>
            </a:prstGeom>
            <a:noFill/>
          </p:spPr>
          <p:txBody>
            <a:bodyPr wrap="square" rtlCol="0">
              <a:spAutoFit/>
            </a:bodyPr>
            <a:lstStyle/>
            <a:p>
              <a:pPr algn="ctr"/>
              <a:r>
                <a:rPr lang="en-US" sz="2000" b="1" spc="300">
                  <a:solidFill>
                    <a:srgbClr val="00CD8F"/>
                  </a:solidFill>
                </a:rPr>
                <a:t>ROSE</a:t>
              </a:r>
            </a:p>
          </p:txBody>
        </p:sp>
      </p:grpSp>
      <p:grpSp>
        <p:nvGrpSpPr>
          <p:cNvPr id="22" name="Group 21">
            <a:extLst>
              <a:ext uri="{FF2B5EF4-FFF2-40B4-BE49-F238E27FC236}">
                <a16:creationId xmlns:a16="http://schemas.microsoft.com/office/drawing/2014/main" id="{6694671F-FA2C-F7CD-BF5B-0307476D0321}"/>
              </a:ext>
            </a:extLst>
          </p:cNvPr>
          <p:cNvGrpSpPr/>
          <p:nvPr/>
        </p:nvGrpSpPr>
        <p:grpSpPr>
          <a:xfrm>
            <a:off x="11623039" y="7253351"/>
            <a:ext cx="1283730" cy="2024059"/>
            <a:chOff x="11623039" y="7253351"/>
            <a:chExt cx="1283730" cy="2024059"/>
          </a:xfrm>
        </p:grpSpPr>
        <p:pic>
          <p:nvPicPr>
            <p:cNvPr id="1032" name="Picture 8" descr="Helga Dahl | Titanic Wiki | Fandom">
              <a:extLst>
                <a:ext uri="{FF2B5EF4-FFF2-40B4-BE49-F238E27FC236}">
                  <a16:creationId xmlns:a16="http://schemas.microsoft.com/office/drawing/2014/main" id="{E62FFBD2-B923-A4DC-99AA-09496E0EE9F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267" r="27851" b="9747"/>
            <a:stretch>
              <a:fillRect/>
            </a:stretch>
          </p:blipFill>
          <p:spPr bwMode="auto">
            <a:xfrm>
              <a:off x="11623039" y="7253351"/>
              <a:ext cx="1225942" cy="16238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5254398-C156-D33D-BA34-0A120C9BD95C}"/>
                </a:ext>
              </a:extLst>
            </p:cNvPr>
            <p:cNvSpPr txBox="1"/>
            <p:nvPr/>
          </p:nvSpPr>
          <p:spPr>
            <a:xfrm>
              <a:off x="11658600" y="8877300"/>
              <a:ext cx="1248169" cy="400110"/>
            </a:xfrm>
            <a:prstGeom prst="rect">
              <a:avLst/>
            </a:prstGeom>
            <a:noFill/>
          </p:spPr>
          <p:txBody>
            <a:bodyPr wrap="square" rtlCol="0">
              <a:spAutoFit/>
            </a:bodyPr>
            <a:lstStyle/>
            <a:p>
              <a:pPr algn="ctr"/>
              <a:r>
                <a:rPr lang="en-US" sz="2000" b="1" spc="300">
                  <a:solidFill>
                    <a:srgbClr val="C00000"/>
                  </a:solidFill>
                </a:rPr>
                <a:t>HELGA</a:t>
              </a:r>
            </a:p>
          </p:txBody>
        </p:sp>
      </p:grpSp>
      <p:sp>
        <p:nvSpPr>
          <p:cNvPr id="24" name="TextBox 12">
            <a:extLst>
              <a:ext uri="{FF2B5EF4-FFF2-40B4-BE49-F238E27FC236}">
                <a16:creationId xmlns:a16="http://schemas.microsoft.com/office/drawing/2014/main" id="{E2831338-E73B-02AB-EC2A-E2D85A42E4EF}"/>
              </a:ext>
            </a:extLst>
          </p:cNvPr>
          <p:cNvSpPr txBox="1"/>
          <p:nvPr/>
        </p:nvSpPr>
        <p:spPr>
          <a:xfrm>
            <a:off x="6248400" y="2253676"/>
            <a:ext cx="6934200" cy="421782"/>
          </a:xfrm>
          <a:prstGeom prst="rect">
            <a:avLst/>
          </a:prstGeom>
        </p:spPr>
        <p:txBody>
          <a:bodyPr wrap="square" lIns="0" tIns="0" rIns="0" bIns="0" rtlCol="0" anchor="t">
            <a:spAutoFit/>
          </a:bodyPr>
          <a:lstStyle/>
          <a:p>
            <a:pPr algn="ctr">
              <a:lnSpc>
                <a:spcPts val="3359"/>
              </a:lnSpc>
            </a:pPr>
            <a:r>
              <a:rPr lang="en-US" sz="2800">
                <a:solidFill>
                  <a:schemeClr val="bg1">
                    <a:lumMod val="50000"/>
                  </a:schemeClr>
                </a:solidFill>
                <a:latin typeface="Calibri" panose="020F0502020204030204" pitchFamily="34" charset="0"/>
                <a:ea typeface="Outfit Bold"/>
                <a:cs typeface="Calibri" panose="020F0502020204030204" pitchFamily="34" charset="0"/>
                <a:sym typeface="Outfit Bold"/>
              </a:rPr>
              <a:t>TREE TRAINED WITH TITANIC REAL-LIFE DATA</a:t>
            </a:r>
          </a:p>
        </p:txBody>
      </p:sp>
      <p:grpSp>
        <p:nvGrpSpPr>
          <p:cNvPr id="28" name="Group 27">
            <a:extLst>
              <a:ext uri="{FF2B5EF4-FFF2-40B4-BE49-F238E27FC236}">
                <a16:creationId xmlns:a16="http://schemas.microsoft.com/office/drawing/2014/main" id="{01B584A5-3F35-32EC-5F7E-E7995E17EB3C}"/>
              </a:ext>
            </a:extLst>
          </p:cNvPr>
          <p:cNvGrpSpPr/>
          <p:nvPr/>
        </p:nvGrpSpPr>
        <p:grpSpPr>
          <a:xfrm>
            <a:off x="14937177" y="6743700"/>
            <a:ext cx="1522023" cy="2365568"/>
            <a:chOff x="14937177" y="6743700"/>
            <a:chExt cx="1522023" cy="2365568"/>
          </a:xfrm>
        </p:grpSpPr>
        <p:pic>
          <p:nvPicPr>
            <p:cNvPr id="1034" name="Picture 10">
              <a:extLst>
                <a:ext uri="{FF2B5EF4-FFF2-40B4-BE49-F238E27FC236}">
                  <a16:creationId xmlns:a16="http://schemas.microsoft.com/office/drawing/2014/main" id="{39E1C4DE-2F49-ED72-0AF5-16891FEA5B1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0140" r="29182" b="3460"/>
            <a:stretch>
              <a:fillRect/>
            </a:stretch>
          </p:blipFill>
          <p:spPr bwMode="auto">
            <a:xfrm>
              <a:off x="15023278" y="6743700"/>
              <a:ext cx="1225942" cy="163217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9E52597-C869-2F79-5449-F637C0666469}"/>
                </a:ext>
              </a:extLst>
            </p:cNvPr>
            <p:cNvSpPr txBox="1"/>
            <p:nvPr/>
          </p:nvSpPr>
          <p:spPr>
            <a:xfrm>
              <a:off x="14937177" y="8401382"/>
              <a:ext cx="1522023" cy="707886"/>
            </a:xfrm>
            <a:prstGeom prst="rect">
              <a:avLst/>
            </a:prstGeom>
            <a:noFill/>
          </p:spPr>
          <p:txBody>
            <a:bodyPr wrap="square" rtlCol="0">
              <a:spAutoFit/>
            </a:bodyPr>
            <a:lstStyle/>
            <a:p>
              <a:pPr algn="ctr"/>
              <a:r>
                <a:rPr lang="en-US" sz="2000" b="1" spc="300">
                  <a:solidFill>
                    <a:srgbClr val="00CD8F"/>
                  </a:solidFill>
                </a:rPr>
                <a:t>IRISH</a:t>
              </a:r>
            </a:p>
            <a:p>
              <a:pPr algn="ctr"/>
              <a:r>
                <a:rPr lang="en-US" sz="2000" b="1" spc="300">
                  <a:solidFill>
                    <a:srgbClr val="00CD8F"/>
                  </a:solidFill>
                </a:rPr>
                <a:t>MOMMY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4D312-7D41-4328-C463-4D5E4A012AFB}"/>
            </a:ext>
          </a:extLst>
        </p:cNvPr>
        <p:cNvGrpSpPr/>
        <p:nvPr/>
      </p:nvGrpSpPr>
      <p:grpSpPr>
        <a:xfrm>
          <a:off x="0" y="0"/>
          <a:ext cx="0" cy="0"/>
          <a:chOff x="0" y="0"/>
          <a:chExt cx="0" cy="0"/>
        </a:xfrm>
      </p:grpSpPr>
      <p:pic>
        <p:nvPicPr>
          <p:cNvPr id="17" name="Picture 16" descr="A ship sinking in the ice&#10;&#10;AI-generated content may be incorrect.">
            <a:extLst>
              <a:ext uri="{FF2B5EF4-FFF2-40B4-BE49-F238E27FC236}">
                <a16:creationId xmlns:a16="http://schemas.microsoft.com/office/drawing/2014/main" id="{04EDA878-F81F-53FB-1E62-3B5223DB25E8}"/>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7162800" y="4114419"/>
            <a:ext cx="4114800" cy="5143500"/>
          </a:xfrm>
          <a:prstGeom prst="rect">
            <a:avLst/>
          </a:prstGeom>
        </p:spPr>
      </p:pic>
      <p:sp>
        <p:nvSpPr>
          <p:cNvPr id="2" name="AutoShape 2">
            <a:extLst>
              <a:ext uri="{FF2B5EF4-FFF2-40B4-BE49-F238E27FC236}">
                <a16:creationId xmlns:a16="http://schemas.microsoft.com/office/drawing/2014/main" id="{048EF3A5-76FA-B882-C393-D63FD4023379}"/>
              </a:ext>
            </a:extLst>
          </p:cNvPr>
          <p:cNvSpPr/>
          <p:nvPr/>
        </p:nvSpPr>
        <p:spPr>
          <a:xfrm>
            <a:off x="1028700" y="1028700"/>
            <a:ext cx="1623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AutoShape 3">
            <a:extLst>
              <a:ext uri="{FF2B5EF4-FFF2-40B4-BE49-F238E27FC236}">
                <a16:creationId xmlns:a16="http://schemas.microsoft.com/office/drawing/2014/main" id="{FB5C9674-58F5-3773-3E32-6479B71DF665}"/>
              </a:ext>
            </a:extLst>
          </p:cNvPr>
          <p:cNvSpPr/>
          <p:nvPr/>
        </p:nvSpPr>
        <p:spPr>
          <a:xfrm>
            <a:off x="1028700" y="9277350"/>
            <a:ext cx="1623060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 name="Group 4">
            <a:extLst>
              <a:ext uri="{FF2B5EF4-FFF2-40B4-BE49-F238E27FC236}">
                <a16:creationId xmlns:a16="http://schemas.microsoft.com/office/drawing/2014/main" id="{21377653-A68D-7F63-3C88-A27A9A85BB67}"/>
              </a:ext>
            </a:extLst>
          </p:cNvPr>
          <p:cNvGrpSpPr>
            <a:grpSpLocks noChangeAspect="1"/>
          </p:cNvGrpSpPr>
          <p:nvPr/>
        </p:nvGrpSpPr>
        <p:grpSpPr>
          <a:xfrm>
            <a:off x="16331765" y="473688"/>
            <a:ext cx="927535" cy="555012"/>
            <a:chOff x="0" y="0"/>
            <a:chExt cx="1855064" cy="1110031"/>
          </a:xfrm>
        </p:grpSpPr>
        <p:sp>
          <p:nvSpPr>
            <p:cNvPr id="5" name="Freeform 5">
              <a:extLst>
                <a:ext uri="{FF2B5EF4-FFF2-40B4-BE49-F238E27FC236}">
                  <a16:creationId xmlns:a16="http://schemas.microsoft.com/office/drawing/2014/main" id="{8A9C9E8C-3DC7-23E1-5E80-850DDB9F109E}"/>
                </a:ext>
              </a:extLst>
            </p:cNvPr>
            <p:cNvSpPr/>
            <p:nvPr/>
          </p:nvSpPr>
          <p:spPr>
            <a:xfrm>
              <a:off x="63500" y="74168"/>
              <a:ext cx="498348" cy="727329"/>
            </a:xfrm>
            <a:custGeom>
              <a:avLst/>
              <a:gdLst/>
              <a:ahLst/>
              <a:cxnLst/>
              <a:rect l="l" t="t" r="r" b="b"/>
              <a:pathLst>
                <a:path w="498348" h="727329">
                  <a:moveTo>
                    <a:pt x="271526" y="0"/>
                  </a:moveTo>
                  <a:lnTo>
                    <a:pt x="498348" y="0"/>
                  </a:lnTo>
                  <a:lnTo>
                    <a:pt x="213995" y="363601"/>
                  </a:lnTo>
                  <a:lnTo>
                    <a:pt x="498348" y="727329"/>
                  </a:lnTo>
                  <a:lnTo>
                    <a:pt x="271526" y="727329"/>
                  </a:lnTo>
                  <a:lnTo>
                    <a:pt x="0" y="363601"/>
                  </a:lnTo>
                  <a:close/>
                </a:path>
              </a:pathLst>
            </a:custGeom>
            <a:solidFill>
              <a:srgbClr val="FA7040"/>
            </a:solidFill>
          </p:spPr>
          <p:txBody>
            <a:bodyPr/>
            <a:lstStyle/>
            <a:p>
              <a:endParaRPr lang="en-US"/>
            </a:p>
          </p:txBody>
        </p:sp>
        <p:sp>
          <p:nvSpPr>
            <p:cNvPr id="6" name="Freeform 6">
              <a:extLst>
                <a:ext uri="{FF2B5EF4-FFF2-40B4-BE49-F238E27FC236}">
                  <a16:creationId xmlns:a16="http://schemas.microsoft.com/office/drawing/2014/main" id="{C974EB54-4EF1-7A6F-2956-7E3719B72406}"/>
                </a:ext>
              </a:extLst>
            </p:cNvPr>
            <p:cNvSpPr/>
            <p:nvPr/>
          </p:nvSpPr>
          <p:spPr>
            <a:xfrm>
              <a:off x="1293241" y="74168"/>
              <a:ext cx="498348" cy="727329"/>
            </a:xfrm>
            <a:custGeom>
              <a:avLst/>
              <a:gdLst/>
              <a:ahLst/>
              <a:cxnLst/>
              <a:rect l="l" t="t" r="r" b="b"/>
              <a:pathLst>
                <a:path w="498348" h="727329">
                  <a:moveTo>
                    <a:pt x="226822" y="0"/>
                  </a:moveTo>
                  <a:lnTo>
                    <a:pt x="0" y="0"/>
                  </a:lnTo>
                  <a:lnTo>
                    <a:pt x="284353" y="363601"/>
                  </a:lnTo>
                  <a:lnTo>
                    <a:pt x="0" y="727329"/>
                  </a:lnTo>
                  <a:lnTo>
                    <a:pt x="226822" y="727329"/>
                  </a:lnTo>
                  <a:lnTo>
                    <a:pt x="498348" y="363601"/>
                  </a:lnTo>
                  <a:close/>
                </a:path>
              </a:pathLst>
            </a:custGeom>
            <a:solidFill>
              <a:srgbClr val="FA7040"/>
            </a:solidFill>
          </p:spPr>
          <p:txBody>
            <a:bodyPr/>
            <a:lstStyle/>
            <a:p>
              <a:endParaRPr lang="en-US"/>
            </a:p>
          </p:txBody>
        </p:sp>
        <p:sp>
          <p:nvSpPr>
            <p:cNvPr id="7" name="Freeform 7">
              <a:extLst>
                <a:ext uri="{FF2B5EF4-FFF2-40B4-BE49-F238E27FC236}">
                  <a16:creationId xmlns:a16="http://schemas.microsoft.com/office/drawing/2014/main" id="{D7FD032E-FCD5-AF14-4B8A-A602931DE9D5}"/>
                </a:ext>
              </a:extLst>
            </p:cNvPr>
            <p:cNvSpPr/>
            <p:nvPr/>
          </p:nvSpPr>
          <p:spPr>
            <a:xfrm>
              <a:off x="611505" y="63500"/>
              <a:ext cx="729107" cy="982980"/>
            </a:xfrm>
            <a:custGeom>
              <a:avLst/>
              <a:gdLst/>
              <a:ahLst/>
              <a:cxnLst/>
              <a:rect l="l" t="t" r="r" b="b"/>
              <a:pathLst>
                <a:path w="729107" h="98298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p:spPr>
          <p:txBody>
            <a:bodyPr/>
            <a:lstStyle/>
            <a:p>
              <a:endParaRPr lang="en-US"/>
            </a:p>
          </p:txBody>
        </p:sp>
      </p:grpSp>
      <p:sp>
        <p:nvSpPr>
          <p:cNvPr id="8" name="TextBox 8">
            <a:extLst>
              <a:ext uri="{FF2B5EF4-FFF2-40B4-BE49-F238E27FC236}">
                <a16:creationId xmlns:a16="http://schemas.microsoft.com/office/drawing/2014/main" id="{954A8D62-FFCF-7DDD-84AE-B618D69508C2}"/>
              </a:ext>
            </a:extLst>
          </p:cNvPr>
          <p:cNvSpPr txBox="1"/>
          <p:nvPr/>
        </p:nvSpPr>
        <p:spPr>
          <a:xfrm>
            <a:off x="16882846" y="9172575"/>
            <a:ext cx="376454" cy="896620"/>
          </a:xfrm>
          <a:prstGeom prst="rect">
            <a:avLst/>
          </a:prstGeom>
        </p:spPr>
        <p:txBody>
          <a:bodyPr lIns="0" tIns="0" rIns="0" bIns="0" rtlCol="0" anchor="t">
            <a:spAutoFit/>
          </a:bodyPr>
          <a:lstStyle/>
          <a:p>
            <a:pPr algn="ctr">
              <a:lnSpc>
                <a:spcPts val="7279"/>
              </a:lnSpc>
            </a:pPr>
            <a:r>
              <a:rPr lang="en-US" sz="5199" b="1">
                <a:solidFill>
                  <a:srgbClr val="F97141"/>
                </a:solidFill>
                <a:latin typeface="Outfit Bold"/>
                <a:ea typeface="Outfit Bold"/>
                <a:cs typeface="Outfit Bold"/>
                <a:sym typeface="Outfit Bold"/>
              </a:rPr>
              <a:t>&gt;</a:t>
            </a:r>
          </a:p>
        </p:txBody>
      </p:sp>
      <p:sp>
        <p:nvSpPr>
          <p:cNvPr id="9" name="TextBox 9">
            <a:extLst>
              <a:ext uri="{FF2B5EF4-FFF2-40B4-BE49-F238E27FC236}">
                <a16:creationId xmlns:a16="http://schemas.microsoft.com/office/drawing/2014/main" id="{A3EC4A61-4FE8-BE09-B014-5E9C4516D64D}"/>
              </a:ext>
            </a:extLst>
          </p:cNvPr>
          <p:cNvSpPr txBox="1"/>
          <p:nvPr/>
        </p:nvSpPr>
        <p:spPr>
          <a:xfrm>
            <a:off x="1104305" y="9397049"/>
            <a:ext cx="1105495"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Pg: 9</a:t>
            </a:r>
          </a:p>
        </p:txBody>
      </p:sp>
      <p:sp>
        <p:nvSpPr>
          <p:cNvPr id="11" name="TextBox 11">
            <a:extLst>
              <a:ext uri="{FF2B5EF4-FFF2-40B4-BE49-F238E27FC236}">
                <a16:creationId xmlns:a16="http://schemas.microsoft.com/office/drawing/2014/main" id="{4345FC18-BB6F-300A-185D-509A527F2E76}"/>
              </a:ext>
            </a:extLst>
          </p:cNvPr>
          <p:cNvSpPr txBox="1"/>
          <p:nvPr/>
        </p:nvSpPr>
        <p:spPr>
          <a:xfrm>
            <a:off x="1028700" y="1236622"/>
            <a:ext cx="11336978" cy="1729704"/>
          </a:xfrm>
          <a:prstGeom prst="rect">
            <a:avLst/>
          </a:prstGeom>
        </p:spPr>
        <p:txBody>
          <a:bodyPr wrap="square" lIns="0" tIns="0" rIns="0" bIns="0" rtlCol="0" anchor="t">
            <a:spAutoFit/>
          </a:bodyPr>
          <a:lstStyle/>
          <a:p>
            <a:pPr>
              <a:lnSpc>
                <a:spcPts val="7000"/>
              </a:lnSpc>
            </a:pPr>
            <a:r>
              <a:rPr lang="en-US" sz="5000" b="1">
                <a:solidFill>
                  <a:srgbClr val="000000"/>
                </a:solidFill>
                <a:latin typeface="Outfit Bold"/>
                <a:ea typeface="Outfit Bold"/>
                <a:cs typeface="Outfit Bold"/>
                <a:sym typeface="Outfit Bold"/>
              </a:rPr>
              <a:t>Machine Learning Decision Tree Algorithms Optimize on Outcomes</a:t>
            </a:r>
          </a:p>
        </p:txBody>
      </p:sp>
      <p:pic>
        <p:nvPicPr>
          <p:cNvPr id="14" name="Picture 13" descr="A diagram of a graph&#10;&#10;AI-generated content may be incorrect.">
            <a:extLst>
              <a:ext uri="{FF2B5EF4-FFF2-40B4-BE49-F238E27FC236}">
                <a16:creationId xmlns:a16="http://schemas.microsoft.com/office/drawing/2014/main" id="{57395B58-1E3D-FE4D-AD80-321672597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848" y="3163824"/>
            <a:ext cx="16194024" cy="5989570"/>
          </a:xfrm>
          <a:prstGeom prst="rect">
            <a:avLst/>
          </a:prstGeom>
        </p:spPr>
      </p:pic>
      <p:sp>
        <p:nvSpPr>
          <p:cNvPr id="16" name="TextBox 12">
            <a:extLst>
              <a:ext uri="{FF2B5EF4-FFF2-40B4-BE49-F238E27FC236}">
                <a16:creationId xmlns:a16="http://schemas.microsoft.com/office/drawing/2014/main" id="{529D9E47-9249-12A7-45E9-1DD4730E89FA}"/>
              </a:ext>
            </a:extLst>
          </p:cNvPr>
          <p:cNvSpPr txBox="1"/>
          <p:nvPr/>
        </p:nvSpPr>
        <p:spPr>
          <a:xfrm>
            <a:off x="1024128" y="3108067"/>
            <a:ext cx="4120221" cy="2601866"/>
          </a:xfrm>
          <a:prstGeom prst="rect">
            <a:avLst/>
          </a:prstGeom>
        </p:spPr>
        <p:txBody>
          <a:bodyPr wrap="square" lIns="0" tIns="0" rIns="0" bIns="0" rtlCol="0" anchor="t">
            <a:spAutoFit/>
          </a:bodyPr>
          <a:lstStyle/>
          <a:p>
            <a:pPr marL="342900" indent="-342900">
              <a:lnSpc>
                <a:spcPts val="3359"/>
              </a:lnSpc>
              <a:buFont typeface="Arial" panose="020B0604020202020204" pitchFamily="34" charset="0"/>
              <a:buChar char="•"/>
            </a:pPr>
            <a:r>
              <a:rPr lang="en-US" sz="2800">
                <a:solidFill>
                  <a:srgbClr val="000000"/>
                </a:solidFill>
                <a:ea typeface="Outfit Bold"/>
                <a:cs typeface="Outfit Bold"/>
                <a:sym typeface="Outfit Bold"/>
              </a:rPr>
              <a:t>Using real-world outcomes</a:t>
            </a:r>
          </a:p>
          <a:p>
            <a:pPr marL="342900" indent="-342900">
              <a:lnSpc>
                <a:spcPts val="3359"/>
              </a:lnSpc>
              <a:buFont typeface="Arial" panose="020B0604020202020204" pitchFamily="34" charset="0"/>
              <a:buChar char="•"/>
            </a:pPr>
            <a:r>
              <a:rPr lang="en-US" sz="2800">
                <a:solidFill>
                  <a:srgbClr val="000000"/>
                </a:solidFill>
                <a:ea typeface="Outfit Bold"/>
                <a:cs typeface="Outfit Bold"/>
                <a:sym typeface="Outfit Bold"/>
              </a:rPr>
              <a:t>Learns the optimal splits and thresholds</a:t>
            </a:r>
          </a:p>
          <a:p>
            <a:pPr marL="342900" indent="-342900">
              <a:lnSpc>
                <a:spcPts val="3359"/>
              </a:lnSpc>
              <a:buFont typeface="Arial" panose="020B0604020202020204" pitchFamily="34" charset="0"/>
              <a:buChar char="•"/>
            </a:pPr>
            <a:r>
              <a:rPr lang="en-US" sz="2800">
                <a:solidFill>
                  <a:srgbClr val="000000"/>
                </a:solidFill>
                <a:ea typeface="Outfit Bold"/>
                <a:cs typeface="Outfit Bold"/>
                <a:sym typeface="Outfit Bold"/>
              </a:rPr>
              <a:t>To determine </a:t>
            </a:r>
            <a:br>
              <a:rPr lang="en-US" sz="2800">
                <a:solidFill>
                  <a:srgbClr val="000000"/>
                </a:solidFill>
                <a:ea typeface="Outfit Bold"/>
                <a:cs typeface="Outfit Bold"/>
                <a:sym typeface="Outfit Bold"/>
              </a:rPr>
            </a:br>
            <a:r>
              <a:rPr lang="en-US" sz="2800">
                <a:solidFill>
                  <a:srgbClr val="000000"/>
                </a:solidFill>
                <a:ea typeface="Outfit Bold"/>
                <a:cs typeface="Outfit Bold"/>
                <a:sym typeface="Outfit Bold"/>
              </a:rPr>
              <a:t>predictions</a:t>
            </a:r>
            <a:endParaRPr lang="en-US" sz="2800">
              <a:solidFill>
                <a:srgbClr val="000000"/>
              </a:solidFill>
              <a:ea typeface="Outfit"/>
              <a:cs typeface="Outfit"/>
              <a:sym typeface="Outfit"/>
            </a:endParaRPr>
          </a:p>
        </p:txBody>
      </p:sp>
      <p:sp>
        <p:nvSpPr>
          <p:cNvPr id="18" name="TextBox 11">
            <a:extLst>
              <a:ext uri="{FF2B5EF4-FFF2-40B4-BE49-F238E27FC236}">
                <a16:creationId xmlns:a16="http://schemas.microsoft.com/office/drawing/2014/main" id="{28118CF2-E054-D239-BD12-FD2AE4618366}"/>
              </a:ext>
            </a:extLst>
          </p:cNvPr>
          <p:cNvSpPr txBox="1"/>
          <p:nvPr/>
        </p:nvSpPr>
        <p:spPr>
          <a:xfrm>
            <a:off x="1028700" y="441961"/>
            <a:ext cx="14897100" cy="403252"/>
          </a:xfrm>
          <a:prstGeom prst="rect">
            <a:avLst/>
          </a:prstGeom>
        </p:spPr>
        <p:txBody>
          <a:bodyPr wrap="square" lIns="0" tIns="0" rIns="0" bIns="0" rtlCol="0" anchor="t">
            <a:spAutoFit/>
          </a:bodyPr>
          <a:lstStyle/>
          <a:p>
            <a:pPr>
              <a:lnSpc>
                <a:spcPts val="3359"/>
              </a:lnSpc>
            </a:pPr>
            <a:r>
              <a:rPr lang="en-US" sz="2400">
                <a:solidFill>
                  <a:srgbClr val="000000"/>
                </a:solidFill>
                <a:latin typeface="Outfit"/>
                <a:ea typeface="Outfit"/>
                <a:cs typeface="Outfit"/>
                <a:sym typeface="Outfit"/>
              </a:rPr>
              <a:t>Introduction &amp; Motivation</a:t>
            </a:r>
          </a:p>
        </p:txBody>
      </p:sp>
    </p:spTree>
    <p:extLst>
      <p:ext uri="{BB962C8B-B14F-4D97-AF65-F5344CB8AC3E}">
        <p14:creationId xmlns:p14="http://schemas.microsoft.com/office/powerpoint/2010/main" val="345118653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afisComment xmlns="53292dda-03c3-4977-bff8-bb8e9ba9cad7" xsi:nil="true"/>
    <TaxCatchAll xmlns="c866c9ed-2f7a-4860-bf57-8153ff3a210a" xsi:nil="true"/>
    <PageCount xmlns="53292dda-03c3-4977-bff8-bb8e9ba9cad7" xsi:nil="true"/>
    <Notes0 xmlns="53292dda-03c3-4977-bff8-bb8e9ba9cad7" xsi:nil="true"/>
    <Early_x0020_Access xmlns="53292dda-03c3-4977-bff8-bb8e9ba9cad7">false</Early_x0020_Access>
    <TR_x0020_Name_x0020_1 xmlns="53292dda-03c3-4977-bff8-bb8e9ba9cad7" xsi:nil="true"/>
    <Reviewer xmlns="53292dda-03c3-4977-bff8-bb8e9ba9cad7" xsi:nil="true"/>
    <DaysAllocated xmlns="53292dda-03c3-4977-bff8-bb8e9ba9cad7">1</DaysAllocated>
    <Priority xmlns="53292dda-03c3-4977-bff8-bb8e9ba9cad7">false</Priority>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Process xmlns="53292dda-03c3-4977-bff8-bb8e9ba9cad7">CE</Process>
    <Asset_x0020_Type xmlns="53292dda-03c3-4977-bff8-bb8e9ba9cad7" xsi:nil="true"/>
    <Category xmlns="53292dda-03c3-4977-bff8-bb8e9ba9cad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6713F5-A3F7-422A-9F8F-37CD44DD520C}">
  <ds:schemaRefs>
    <ds:schemaRef ds:uri="53292dda-03c3-4977-bff8-bb8e9ba9cad7"/>
    <ds:schemaRef ds:uri="c866c9ed-2f7a-4860-bf57-8153ff3a21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B41CAB3-46ED-4B57-8147-8F9668A6AA3F}">
  <ds:schemaRefs>
    <ds:schemaRef ds:uri="53292dda-03c3-4977-bff8-bb8e9ba9cad7"/>
    <ds:schemaRef ds:uri="c866c9ed-2f7a-4860-bf57-8153ff3a210a"/>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385792D-2E6A-4DC1-AF39-E7454EB16307}">
  <ds:schemaRefs>
    <ds:schemaRef ds:uri="http://schemas.microsoft.com/sharepoint/v3/contenttype/forms"/>
  </ds:schemaRefs>
</ds:datastoreItem>
</file>

<file path=docMetadata/LabelInfo.xml><?xml version="1.0" encoding="utf-8"?>
<clbl:labelList xmlns:clbl="http://schemas.microsoft.com/office/2020/mipLabelMetadata">
  <clbl:label id="{ed006307-e4a9-430f-af16-eea280431306}" enabled="1" method="Standard" siteId="{06219a4a-a835-44d5-afaf-3926343bfb89}"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43</Slides>
  <Notes>36</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revision>12</cp:revision>
  <dcterms:created xsi:type="dcterms:W3CDTF">2006-08-16T00:00:00Z</dcterms:created>
  <dcterms:modified xsi:type="dcterms:W3CDTF">2025-07-17T08:56:30Z</dcterms:modified>
  <dc:identifier>DAGmMKGe-eA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MediaServiceImageTags">
    <vt:lpwstr/>
  </property>
</Properties>
</file>